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15"/>
  </p:notesMasterIdLst>
  <p:sldIdLst>
    <p:sldId id="256" r:id="rId2"/>
    <p:sldId id="495" r:id="rId3"/>
    <p:sldId id="459" r:id="rId4"/>
    <p:sldId id="480" r:id="rId5"/>
    <p:sldId id="460" r:id="rId6"/>
    <p:sldId id="497" r:id="rId7"/>
    <p:sldId id="493" r:id="rId8"/>
    <p:sldId id="479" r:id="rId9"/>
    <p:sldId id="485" r:id="rId10"/>
    <p:sldId id="487" r:id="rId11"/>
    <p:sldId id="488" r:id="rId12"/>
    <p:sldId id="486" r:id="rId13"/>
    <p:sldId id="458" r:id="rId14"/>
  </p:sldIdLst>
  <p:sldSz cx="12192000" cy="6858000"/>
  <p:notesSz cx="6858000" cy="9144000"/>
  <p:defaultText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广悦 张" initials="广悦" lastIdx="1" clrIdx="0">
    <p:extLst>
      <p:ext uri="{19B8F6BF-5375-455C-9EA6-DF929625EA0E}">
        <p15:presenceInfo xmlns:p15="http://schemas.microsoft.com/office/powerpoint/2012/main" userId="51bc1070325273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autoAdjust="0"/>
    <p:restoredTop sz="92950"/>
  </p:normalViewPr>
  <p:slideViewPr>
    <p:cSldViewPr snapToGrid="0">
      <p:cViewPr varScale="1">
        <p:scale>
          <a:sx n="107" d="100"/>
          <a:sy n="107" d="100"/>
        </p:scale>
        <p:origin x="6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1E3BA-94C2-5C42-95F0-B4A92FEC0083}" type="datetimeFigureOut">
              <a:rPr lang="en-CN" smtClean="0"/>
              <a:t>04/21/2023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F8FE8-DF64-D143-A630-EC39AB906BF3}" type="slidenum">
              <a:rPr lang="en-CN" smtClean="0"/>
              <a:t>‹Nº›</a:t>
            </a:fld>
            <a:endParaRPr lang="en-CN"/>
          </a:p>
        </p:txBody>
      </p:sp>
    </p:spTree>
    <p:extLst>
      <p:ext uri="{BB962C8B-B14F-4D97-AF65-F5344CB8AC3E}">
        <p14:creationId xmlns:p14="http://schemas.microsoft.com/office/powerpoint/2010/main" val="395069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995F8FE8-DF64-D143-A630-EC39AB906BF3}" type="slidenum">
              <a:rPr lang="en-CN" smtClean="0"/>
              <a:t>1</a:t>
            </a:fld>
            <a:endParaRPr lang="en-CN"/>
          </a:p>
        </p:txBody>
      </p:sp>
    </p:spTree>
    <p:extLst>
      <p:ext uri="{BB962C8B-B14F-4D97-AF65-F5344CB8AC3E}">
        <p14:creationId xmlns:p14="http://schemas.microsoft.com/office/powerpoint/2010/main" val="3247379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10</a:t>
            </a:fld>
            <a:endParaRPr lang="en-CN"/>
          </a:p>
        </p:txBody>
      </p:sp>
    </p:spTree>
    <p:extLst>
      <p:ext uri="{BB962C8B-B14F-4D97-AF65-F5344CB8AC3E}">
        <p14:creationId xmlns:p14="http://schemas.microsoft.com/office/powerpoint/2010/main" val="184400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11</a:t>
            </a:fld>
            <a:endParaRPr lang="en-CN"/>
          </a:p>
        </p:txBody>
      </p:sp>
    </p:spTree>
    <p:extLst>
      <p:ext uri="{BB962C8B-B14F-4D97-AF65-F5344CB8AC3E}">
        <p14:creationId xmlns:p14="http://schemas.microsoft.com/office/powerpoint/2010/main" val="91943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12</a:t>
            </a:fld>
            <a:endParaRPr lang="en-CN"/>
          </a:p>
        </p:txBody>
      </p:sp>
    </p:spTree>
    <p:extLst>
      <p:ext uri="{BB962C8B-B14F-4D97-AF65-F5344CB8AC3E}">
        <p14:creationId xmlns:p14="http://schemas.microsoft.com/office/powerpoint/2010/main" val="198986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4078" indent="-514350">
              <a:lnSpc>
                <a:spcPts val="3000"/>
              </a:lnSpc>
              <a:spcBef>
                <a:spcPts val="200"/>
              </a:spcBef>
              <a:buFont typeface="+mj-lt"/>
              <a:buAutoNum type="arabicPeriod"/>
            </a:pPr>
            <a:endParaRPr lang="en-CN" dirty="0"/>
          </a:p>
        </p:txBody>
      </p:sp>
      <p:sp>
        <p:nvSpPr>
          <p:cNvPr id="4" name="Slide Number Placeholder 3"/>
          <p:cNvSpPr>
            <a:spLocks noGrp="1"/>
          </p:cNvSpPr>
          <p:nvPr>
            <p:ph type="sldNum" sz="quarter" idx="5"/>
          </p:nvPr>
        </p:nvSpPr>
        <p:spPr/>
        <p:txBody>
          <a:bodyPr/>
          <a:lstStyle/>
          <a:p>
            <a:fld id="{995F8FE8-DF64-D143-A630-EC39AB906BF3}" type="slidenum">
              <a:rPr lang="en-CN" smtClean="0"/>
              <a:t>13</a:t>
            </a:fld>
            <a:endParaRPr lang="en-CN"/>
          </a:p>
        </p:txBody>
      </p:sp>
    </p:spTree>
    <p:extLst>
      <p:ext uri="{BB962C8B-B14F-4D97-AF65-F5344CB8AC3E}">
        <p14:creationId xmlns:p14="http://schemas.microsoft.com/office/powerpoint/2010/main" val="248978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2</a:t>
            </a:fld>
            <a:endParaRPr lang="en-CN"/>
          </a:p>
        </p:txBody>
      </p:sp>
    </p:spTree>
    <p:extLst>
      <p:ext uri="{BB962C8B-B14F-4D97-AF65-F5344CB8AC3E}">
        <p14:creationId xmlns:p14="http://schemas.microsoft.com/office/powerpoint/2010/main" val="372661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3</a:t>
            </a:fld>
            <a:endParaRPr lang="en-CN"/>
          </a:p>
        </p:txBody>
      </p:sp>
    </p:spTree>
    <p:extLst>
      <p:ext uri="{BB962C8B-B14F-4D97-AF65-F5344CB8AC3E}">
        <p14:creationId xmlns:p14="http://schemas.microsoft.com/office/powerpoint/2010/main" val="261238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4</a:t>
            </a:fld>
            <a:endParaRPr lang="en-CN"/>
          </a:p>
        </p:txBody>
      </p:sp>
    </p:spTree>
    <p:extLst>
      <p:ext uri="{BB962C8B-B14F-4D97-AF65-F5344CB8AC3E}">
        <p14:creationId xmlns:p14="http://schemas.microsoft.com/office/powerpoint/2010/main" val="51808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5</a:t>
            </a:fld>
            <a:endParaRPr lang="en-CN"/>
          </a:p>
        </p:txBody>
      </p:sp>
    </p:spTree>
    <p:extLst>
      <p:ext uri="{BB962C8B-B14F-4D97-AF65-F5344CB8AC3E}">
        <p14:creationId xmlns:p14="http://schemas.microsoft.com/office/powerpoint/2010/main" val="40447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6</a:t>
            </a:fld>
            <a:endParaRPr lang="en-CN"/>
          </a:p>
        </p:txBody>
      </p:sp>
    </p:spTree>
    <p:extLst>
      <p:ext uri="{BB962C8B-B14F-4D97-AF65-F5344CB8AC3E}">
        <p14:creationId xmlns:p14="http://schemas.microsoft.com/office/powerpoint/2010/main" val="74535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spcBef>
                <a:spcPts val="200"/>
              </a:spcBef>
              <a:buNone/>
            </a:pPr>
            <a:endParaRPr lang="en-US" sz="1200" b="1" dirty="0">
              <a:solidFill>
                <a:sysClr val="windowText" lastClr="000000"/>
              </a:solidFill>
              <a:latin typeface="Arial"/>
            </a:endParaRPr>
          </a:p>
        </p:txBody>
      </p:sp>
      <p:sp>
        <p:nvSpPr>
          <p:cNvPr id="4" name="Slide Number Placeholder 3"/>
          <p:cNvSpPr>
            <a:spLocks noGrp="1"/>
          </p:cNvSpPr>
          <p:nvPr>
            <p:ph type="sldNum" sz="quarter" idx="5"/>
          </p:nvPr>
        </p:nvSpPr>
        <p:spPr/>
        <p:txBody>
          <a:bodyPr/>
          <a:lstStyle/>
          <a:p>
            <a:fld id="{995F8FE8-DF64-D143-A630-EC39AB906BF3}" type="slidenum">
              <a:rPr lang="en-CN" smtClean="0"/>
              <a:t>7</a:t>
            </a:fld>
            <a:endParaRPr lang="en-CN"/>
          </a:p>
        </p:txBody>
      </p:sp>
    </p:spTree>
    <p:extLst>
      <p:ext uri="{BB962C8B-B14F-4D97-AF65-F5344CB8AC3E}">
        <p14:creationId xmlns:p14="http://schemas.microsoft.com/office/powerpoint/2010/main" val="388883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8</a:t>
            </a:fld>
            <a:endParaRPr lang="en-CN"/>
          </a:p>
        </p:txBody>
      </p:sp>
    </p:spTree>
    <p:extLst>
      <p:ext uri="{BB962C8B-B14F-4D97-AF65-F5344CB8AC3E}">
        <p14:creationId xmlns:p14="http://schemas.microsoft.com/office/powerpoint/2010/main" val="418440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5F8FE8-DF64-D143-A630-EC39AB906BF3}" type="slidenum">
              <a:rPr lang="en-CN" smtClean="0"/>
              <a:t>9</a:t>
            </a:fld>
            <a:endParaRPr lang="en-CN"/>
          </a:p>
        </p:txBody>
      </p:sp>
    </p:spTree>
    <p:extLst>
      <p:ext uri="{BB962C8B-B14F-4D97-AF65-F5344CB8AC3E}">
        <p14:creationId xmlns:p14="http://schemas.microsoft.com/office/powerpoint/2010/main" val="74254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C7FF-E62C-4440-A2B0-004D92619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N"/>
          </a:p>
        </p:txBody>
      </p:sp>
      <p:sp>
        <p:nvSpPr>
          <p:cNvPr id="3" name="Subtitle 2">
            <a:extLst>
              <a:ext uri="{FF2B5EF4-FFF2-40B4-BE49-F238E27FC236}">
                <a16:creationId xmlns:a16="http://schemas.microsoft.com/office/drawing/2014/main" id="{05DBD222-3716-9642-B28B-AFDB19E57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N"/>
          </a:p>
        </p:txBody>
      </p:sp>
      <p:sp>
        <p:nvSpPr>
          <p:cNvPr id="4" name="Date Placeholder 3">
            <a:extLst>
              <a:ext uri="{FF2B5EF4-FFF2-40B4-BE49-F238E27FC236}">
                <a16:creationId xmlns:a16="http://schemas.microsoft.com/office/drawing/2014/main" id="{9253E41A-3E6C-5C49-ACB6-EC8492EEE40A}"/>
              </a:ext>
            </a:extLst>
          </p:cNvPr>
          <p:cNvSpPr>
            <a:spLocks noGrp="1"/>
          </p:cNvSpPr>
          <p:nvPr>
            <p:ph type="dt" sz="half" idx="10"/>
          </p:nvPr>
        </p:nvSpPr>
        <p:spPr/>
        <p:txBody>
          <a:bodyPr/>
          <a:lstStyle/>
          <a:p>
            <a:fld id="{485DBF54-0EA1-A64A-A12D-B9A5DA634481}" type="datetime1">
              <a:rPr lang="en-US" smtClean="0"/>
              <a:t>4/21/2023</a:t>
            </a:fld>
            <a:endParaRPr lang="en-US"/>
          </a:p>
        </p:txBody>
      </p:sp>
      <p:sp>
        <p:nvSpPr>
          <p:cNvPr id="5" name="Footer Placeholder 4">
            <a:extLst>
              <a:ext uri="{FF2B5EF4-FFF2-40B4-BE49-F238E27FC236}">
                <a16:creationId xmlns:a16="http://schemas.microsoft.com/office/drawing/2014/main" id="{E3988369-03C7-444D-AD0C-CBE38ACEF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B9A73-A20C-2044-8801-13F980B025BC}"/>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239526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B60-671C-EC47-8809-A345C870C13F}"/>
              </a:ext>
            </a:extLst>
          </p:cNvPr>
          <p:cNvSpPr>
            <a:spLocks noGrp="1"/>
          </p:cNvSpPr>
          <p:nvPr>
            <p:ph type="title"/>
          </p:nvPr>
        </p:nvSpPr>
        <p:spPr/>
        <p:txBody>
          <a:bodyPr/>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D206F414-8F83-A24F-8415-C75045CA7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EDBEDBB-E28F-484F-9BE1-ACC8F2651D03}"/>
              </a:ext>
            </a:extLst>
          </p:cNvPr>
          <p:cNvSpPr>
            <a:spLocks noGrp="1"/>
          </p:cNvSpPr>
          <p:nvPr>
            <p:ph type="dt" sz="half" idx="10"/>
          </p:nvPr>
        </p:nvSpPr>
        <p:spPr/>
        <p:txBody>
          <a:bodyPr/>
          <a:lstStyle/>
          <a:p>
            <a:fld id="{E7EF85D7-C3E0-9142-9490-937C5C34DA1E}" type="datetime1">
              <a:rPr lang="en-US" smtClean="0"/>
              <a:t>4/21/2023</a:t>
            </a:fld>
            <a:endParaRPr lang="en-US"/>
          </a:p>
        </p:txBody>
      </p:sp>
      <p:sp>
        <p:nvSpPr>
          <p:cNvPr id="5" name="Footer Placeholder 4">
            <a:extLst>
              <a:ext uri="{FF2B5EF4-FFF2-40B4-BE49-F238E27FC236}">
                <a16:creationId xmlns:a16="http://schemas.microsoft.com/office/drawing/2014/main" id="{F0633010-EF66-F44C-9EF3-57B051AE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B1BD-B400-DF42-B3C2-4898A90AA64D}"/>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90171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6F3BF8-36C4-9C40-B572-002293207C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N"/>
          </a:p>
        </p:txBody>
      </p:sp>
      <p:sp>
        <p:nvSpPr>
          <p:cNvPr id="3" name="Vertical Text Placeholder 2">
            <a:extLst>
              <a:ext uri="{FF2B5EF4-FFF2-40B4-BE49-F238E27FC236}">
                <a16:creationId xmlns:a16="http://schemas.microsoft.com/office/drawing/2014/main" id="{BE84F7FA-FC2E-5541-9783-36E4B17B4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F7511B9E-F97F-9F42-AEFC-30BAF6559DE6}"/>
              </a:ext>
            </a:extLst>
          </p:cNvPr>
          <p:cNvSpPr>
            <a:spLocks noGrp="1"/>
          </p:cNvSpPr>
          <p:nvPr>
            <p:ph type="dt" sz="half" idx="10"/>
          </p:nvPr>
        </p:nvSpPr>
        <p:spPr/>
        <p:txBody>
          <a:bodyPr/>
          <a:lstStyle/>
          <a:p>
            <a:fld id="{92779B58-C35A-5A49-8850-C60813361014}" type="datetime1">
              <a:rPr lang="en-US" smtClean="0"/>
              <a:t>4/21/2023</a:t>
            </a:fld>
            <a:endParaRPr lang="en-US"/>
          </a:p>
        </p:txBody>
      </p:sp>
      <p:sp>
        <p:nvSpPr>
          <p:cNvPr id="5" name="Footer Placeholder 4">
            <a:extLst>
              <a:ext uri="{FF2B5EF4-FFF2-40B4-BE49-F238E27FC236}">
                <a16:creationId xmlns:a16="http://schemas.microsoft.com/office/drawing/2014/main" id="{833C7682-35C5-CE4B-8FE6-89F16E3DB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CDD97-1022-3245-885B-1FCA6E36FC41}"/>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67101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CE06-6B44-C34F-92ED-3E86B3BE6BFA}"/>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92656F9E-3D3B-0E4A-81EF-4DC8A8732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2EEA8EE-E017-7E49-BCE9-4A111D16FC86}"/>
              </a:ext>
            </a:extLst>
          </p:cNvPr>
          <p:cNvSpPr>
            <a:spLocks noGrp="1"/>
          </p:cNvSpPr>
          <p:nvPr>
            <p:ph type="dt" sz="half" idx="10"/>
          </p:nvPr>
        </p:nvSpPr>
        <p:spPr/>
        <p:txBody>
          <a:bodyPr/>
          <a:lstStyle/>
          <a:p>
            <a:fld id="{0A6AD7F1-859E-C947-99F8-946900EC3E72}" type="datetime1">
              <a:rPr lang="en-US" smtClean="0"/>
              <a:t>4/21/2023</a:t>
            </a:fld>
            <a:endParaRPr lang="en-US"/>
          </a:p>
        </p:txBody>
      </p:sp>
      <p:sp>
        <p:nvSpPr>
          <p:cNvPr id="5" name="Footer Placeholder 4">
            <a:extLst>
              <a:ext uri="{FF2B5EF4-FFF2-40B4-BE49-F238E27FC236}">
                <a16:creationId xmlns:a16="http://schemas.microsoft.com/office/drawing/2014/main" id="{DD716EC5-C75F-C64F-A418-146216B65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6D413-29D0-7D4B-B94D-24BF3185CEA8}"/>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53625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B452-1A59-154A-ADBA-6972E98F1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N"/>
          </a:p>
        </p:txBody>
      </p:sp>
      <p:sp>
        <p:nvSpPr>
          <p:cNvPr id="3" name="Text Placeholder 2">
            <a:extLst>
              <a:ext uri="{FF2B5EF4-FFF2-40B4-BE49-F238E27FC236}">
                <a16:creationId xmlns:a16="http://schemas.microsoft.com/office/drawing/2014/main" id="{6B0A7A14-9EA5-DA46-B0AC-777CFFB6C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F3CB0-0B17-4049-83ED-A3D302402F24}"/>
              </a:ext>
            </a:extLst>
          </p:cNvPr>
          <p:cNvSpPr>
            <a:spLocks noGrp="1"/>
          </p:cNvSpPr>
          <p:nvPr>
            <p:ph type="dt" sz="half" idx="10"/>
          </p:nvPr>
        </p:nvSpPr>
        <p:spPr/>
        <p:txBody>
          <a:bodyPr/>
          <a:lstStyle/>
          <a:p>
            <a:fld id="{340BE62E-7AA5-8D44-98E4-109081F9131A}" type="datetime1">
              <a:rPr lang="en-US" smtClean="0"/>
              <a:t>4/21/2023</a:t>
            </a:fld>
            <a:endParaRPr lang="en-US"/>
          </a:p>
        </p:txBody>
      </p:sp>
      <p:sp>
        <p:nvSpPr>
          <p:cNvPr id="5" name="Footer Placeholder 4">
            <a:extLst>
              <a:ext uri="{FF2B5EF4-FFF2-40B4-BE49-F238E27FC236}">
                <a16:creationId xmlns:a16="http://schemas.microsoft.com/office/drawing/2014/main" id="{54DABF3B-30F8-C24A-8642-AD999F1EF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1BE28-95ED-1347-BF8C-304DFBB08972}"/>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404180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A306D-F78A-234C-8ABA-30918B2AA71F}"/>
              </a:ext>
            </a:extLst>
          </p:cNvPr>
          <p:cNvSpPr>
            <a:spLocks noGrp="1"/>
          </p:cNvSpPr>
          <p:nvPr>
            <p:ph type="title"/>
          </p:nvPr>
        </p:nvSpPr>
        <p:spPr/>
        <p:txBody>
          <a:bodyPr/>
          <a:lstStyle/>
          <a:p>
            <a:r>
              <a:rPr lang="en-US"/>
              <a:t>Click to edit Master title style</a:t>
            </a:r>
            <a:endParaRPr lang="en-CN"/>
          </a:p>
        </p:txBody>
      </p:sp>
      <p:sp>
        <p:nvSpPr>
          <p:cNvPr id="3" name="Content Placeholder 2">
            <a:extLst>
              <a:ext uri="{FF2B5EF4-FFF2-40B4-BE49-F238E27FC236}">
                <a16:creationId xmlns:a16="http://schemas.microsoft.com/office/drawing/2014/main" id="{4EAD9348-E2F2-0E4E-8797-60C1E676EF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Content Placeholder 3">
            <a:extLst>
              <a:ext uri="{FF2B5EF4-FFF2-40B4-BE49-F238E27FC236}">
                <a16:creationId xmlns:a16="http://schemas.microsoft.com/office/drawing/2014/main" id="{71B33C7D-2E2C-7642-B94A-E663D14403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Date Placeholder 4">
            <a:extLst>
              <a:ext uri="{FF2B5EF4-FFF2-40B4-BE49-F238E27FC236}">
                <a16:creationId xmlns:a16="http://schemas.microsoft.com/office/drawing/2014/main" id="{09AEF763-B41A-3340-9343-43E61E2DE68F}"/>
              </a:ext>
            </a:extLst>
          </p:cNvPr>
          <p:cNvSpPr>
            <a:spLocks noGrp="1"/>
          </p:cNvSpPr>
          <p:nvPr>
            <p:ph type="dt" sz="half" idx="10"/>
          </p:nvPr>
        </p:nvSpPr>
        <p:spPr/>
        <p:txBody>
          <a:bodyPr/>
          <a:lstStyle/>
          <a:p>
            <a:fld id="{16F8EA72-26AC-8442-AD38-184668C760EA}" type="datetime1">
              <a:rPr lang="en-US" smtClean="0"/>
              <a:t>4/21/2023</a:t>
            </a:fld>
            <a:endParaRPr lang="en-US"/>
          </a:p>
        </p:txBody>
      </p:sp>
      <p:sp>
        <p:nvSpPr>
          <p:cNvPr id="6" name="Footer Placeholder 5">
            <a:extLst>
              <a:ext uri="{FF2B5EF4-FFF2-40B4-BE49-F238E27FC236}">
                <a16:creationId xmlns:a16="http://schemas.microsoft.com/office/drawing/2014/main" id="{F36F1CFB-0AD1-6B4D-A5A3-AE58292DB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8CFC8-8A39-8340-9106-426373CA2E89}"/>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9584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41E6-C12B-D143-AC11-AD8716DCE799}"/>
              </a:ext>
            </a:extLst>
          </p:cNvPr>
          <p:cNvSpPr>
            <a:spLocks noGrp="1"/>
          </p:cNvSpPr>
          <p:nvPr>
            <p:ph type="title"/>
          </p:nvPr>
        </p:nvSpPr>
        <p:spPr>
          <a:xfrm>
            <a:off x="839788" y="365125"/>
            <a:ext cx="10515600" cy="1325563"/>
          </a:xfrm>
        </p:spPr>
        <p:txBody>
          <a:bodyPr/>
          <a:lstStyle/>
          <a:p>
            <a:r>
              <a:rPr lang="en-US"/>
              <a:t>Click to edit Master title style</a:t>
            </a:r>
            <a:endParaRPr lang="en-CN"/>
          </a:p>
        </p:txBody>
      </p:sp>
      <p:sp>
        <p:nvSpPr>
          <p:cNvPr id="3" name="Text Placeholder 2">
            <a:extLst>
              <a:ext uri="{FF2B5EF4-FFF2-40B4-BE49-F238E27FC236}">
                <a16:creationId xmlns:a16="http://schemas.microsoft.com/office/drawing/2014/main" id="{E6C237D9-62D0-AB41-B7D0-EEEB3E8A7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76B51-C716-3C46-87A4-6E4D623D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5" name="Text Placeholder 4">
            <a:extLst>
              <a:ext uri="{FF2B5EF4-FFF2-40B4-BE49-F238E27FC236}">
                <a16:creationId xmlns:a16="http://schemas.microsoft.com/office/drawing/2014/main" id="{5A9C5E5F-1CE9-734D-AD76-13C1CB4CC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FD833E-E09E-2843-8FDE-B6A4CD2D95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7" name="Date Placeholder 6">
            <a:extLst>
              <a:ext uri="{FF2B5EF4-FFF2-40B4-BE49-F238E27FC236}">
                <a16:creationId xmlns:a16="http://schemas.microsoft.com/office/drawing/2014/main" id="{206CA59A-23B3-DE4B-B398-08E53DB3FC82}"/>
              </a:ext>
            </a:extLst>
          </p:cNvPr>
          <p:cNvSpPr>
            <a:spLocks noGrp="1"/>
          </p:cNvSpPr>
          <p:nvPr>
            <p:ph type="dt" sz="half" idx="10"/>
          </p:nvPr>
        </p:nvSpPr>
        <p:spPr/>
        <p:txBody>
          <a:bodyPr/>
          <a:lstStyle/>
          <a:p>
            <a:fld id="{DB6A6200-FB25-E846-8CDC-31915F5EE37D}" type="datetime1">
              <a:rPr lang="en-US" smtClean="0"/>
              <a:t>4/21/2023</a:t>
            </a:fld>
            <a:endParaRPr lang="en-US"/>
          </a:p>
        </p:txBody>
      </p:sp>
      <p:sp>
        <p:nvSpPr>
          <p:cNvPr id="8" name="Footer Placeholder 7">
            <a:extLst>
              <a:ext uri="{FF2B5EF4-FFF2-40B4-BE49-F238E27FC236}">
                <a16:creationId xmlns:a16="http://schemas.microsoft.com/office/drawing/2014/main" id="{D031F7C3-F6E5-2D47-8267-3E7C4F5FE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FB3C6-26B1-B84D-B36A-E20F408C9195}"/>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86038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13E0-58AB-6248-BB68-2D48D967DF97}"/>
              </a:ext>
            </a:extLst>
          </p:cNvPr>
          <p:cNvSpPr>
            <a:spLocks noGrp="1"/>
          </p:cNvSpPr>
          <p:nvPr>
            <p:ph type="title"/>
          </p:nvPr>
        </p:nvSpPr>
        <p:spPr/>
        <p:txBody>
          <a:bodyPr/>
          <a:lstStyle/>
          <a:p>
            <a:r>
              <a:rPr lang="en-US"/>
              <a:t>Click to edit Master title style</a:t>
            </a:r>
            <a:endParaRPr lang="en-CN"/>
          </a:p>
        </p:txBody>
      </p:sp>
      <p:sp>
        <p:nvSpPr>
          <p:cNvPr id="3" name="Date Placeholder 2">
            <a:extLst>
              <a:ext uri="{FF2B5EF4-FFF2-40B4-BE49-F238E27FC236}">
                <a16:creationId xmlns:a16="http://schemas.microsoft.com/office/drawing/2014/main" id="{26E5EF6B-0E8C-8F4A-91E8-AD51BB20E645}"/>
              </a:ext>
            </a:extLst>
          </p:cNvPr>
          <p:cNvSpPr>
            <a:spLocks noGrp="1"/>
          </p:cNvSpPr>
          <p:nvPr>
            <p:ph type="dt" sz="half" idx="10"/>
          </p:nvPr>
        </p:nvSpPr>
        <p:spPr/>
        <p:txBody>
          <a:bodyPr/>
          <a:lstStyle/>
          <a:p>
            <a:fld id="{EE2DC6C5-E869-924C-8FFC-F5D71B784571}" type="datetime1">
              <a:rPr lang="en-US" smtClean="0"/>
              <a:t>4/21/2023</a:t>
            </a:fld>
            <a:endParaRPr lang="en-US"/>
          </a:p>
        </p:txBody>
      </p:sp>
      <p:sp>
        <p:nvSpPr>
          <p:cNvPr id="4" name="Footer Placeholder 3">
            <a:extLst>
              <a:ext uri="{FF2B5EF4-FFF2-40B4-BE49-F238E27FC236}">
                <a16:creationId xmlns:a16="http://schemas.microsoft.com/office/drawing/2014/main" id="{9386FFE4-8E43-D341-B5C2-6F5271DE5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3BC50-8A97-CC45-9F37-946E22F03094}"/>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91557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236EB5-8909-9142-ACC9-541759346F18}"/>
              </a:ext>
            </a:extLst>
          </p:cNvPr>
          <p:cNvSpPr>
            <a:spLocks noGrp="1"/>
          </p:cNvSpPr>
          <p:nvPr>
            <p:ph type="dt" sz="half" idx="10"/>
          </p:nvPr>
        </p:nvSpPr>
        <p:spPr/>
        <p:txBody>
          <a:bodyPr/>
          <a:lstStyle/>
          <a:p>
            <a:fld id="{7352FCC7-B2E5-7B41-8E00-9A1FE81224AA}" type="datetime1">
              <a:rPr lang="en-US" smtClean="0"/>
              <a:t>4/21/2023</a:t>
            </a:fld>
            <a:endParaRPr lang="en-US"/>
          </a:p>
        </p:txBody>
      </p:sp>
      <p:sp>
        <p:nvSpPr>
          <p:cNvPr id="3" name="Footer Placeholder 2">
            <a:extLst>
              <a:ext uri="{FF2B5EF4-FFF2-40B4-BE49-F238E27FC236}">
                <a16:creationId xmlns:a16="http://schemas.microsoft.com/office/drawing/2014/main" id="{1D7889A5-0EA2-5546-B665-2434BE1F1E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C0F1C3-FBFF-ED4B-8B96-3F2E81BABB22}"/>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348501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BA5B-D95D-CD4E-BAD1-9D8BA75D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Content Placeholder 2">
            <a:extLst>
              <a:ext uri="{FF2B5EF4-FFF2-40B4-BE49-F238E27FC236}">
                <a16:creationId xmlns:a16="http://schemas.microsoft.com/office/drawing/2014/main" id="{65B96150-A29C-E74A-965A-3515EE8B8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Text Placeholder 3">
            <a:extLst>
              <a:ext uri="{FF2B5EF4-FFF2-40B4-BE49-F238E27FC236}">
                <a16:creationId xmlns:a16="http://schemas.microsoft.com/office/drawing/2014/main" id="{E2D06623-E802-4D46-A021-BD03C440D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6DC5A-39E1-DD41-9C3A-F1A16576E33B}"/>
              </a:ext>
            </a:extLst>
          </p:cNvPr>
          <p:cNvSpPr>
            <a:spLocks noGrp="1"/>
          </p:cNvSpPr>
          <p:nvPr>
            <p:ph type="dt" sz="half" idx="10"/>
          </p:nvPr>
        </p:nvSpPr>
        <p:spPr/>
        <p:txBody>
          <a:bodyPr/>
          <a:lstStyle/>
          <a:p>
            <a:fld id="{955B45E2-40F7-7945-B70A-1F95BAC82F85}" type="datetime1">
              <a:rPr lang="en-US" smtClean="0"/>
              <a:t>4/21/2023</a:t>
            </a:fld>
            <a:endParaRPr lang="en-US"/>
          </a:p>
        </p:txBody>
      </p:sp>
      <p:sp>
        <p:nvSpPr>
          <p:cNvPr id="6" name="Footer Placeholder 5">
            <a:extLst>
              <a:ext uri="{FF2B5EF4-FFF2-40B4-BE49-F238E27FC236}">
                <a16:creationId xmlns:a16="http://schemas.microsoft.com/office/drawing/2014/main" id="{82BAAC5B-B09F-1A4C-BF95-C2674A0C4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A15B7A-15B2-494D-B3F1-23D0A9A43A79}"/>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402013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FE92-77D2-E443-ABEA-E93E73BC7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N"/>
          </a:p>
        </p:txBody>
      </p:sp>
      <p:sp>
        <p:nvSpPr>
          <p:cNvPr id="3" name="Picture Placeholder 2">
            <a:extLst>
              <a:ext uri="{FF2B5EF4-FFF2-40B4-BE49-F238E27FC236}">
                <a16:creationId xmlns:a16="http://schemas.microsoft.com/office/drawing/2014/main" id="{3375BB5F-FA0F-5641-A42F-FEAAB19C8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N"/>
          </a:p>
        </p:txBody>
      </p:sp>
      <p:sp>
        <p:nvSpPr>
          <p:cNvPr id="4" name="Text Placeholder 3">
            <a:extLst>
              <a:ext uri="{FF2B5EF4-FFF2-40B4-BE49-F238E27FC236}">
                <a16:creationId xmlns:a16="http://schemas.microsoft.com/office/drawing/2014/main" id="{DDDF59E3-9823-B843-8279-757284013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B4494-0AA4-EE42-949F-A9514CC534E0}"/>
              </a:ext>
            </a:extLst>
          </p:cNvPr>
          <p:cNvSpPr>
            <a:spLocks noGrp="1"/>
          </p:cNvSpPr>
          <p:nvPr>
            <p:ph type="dt" sz="half" idx="10"/>
          </p:nvPr>
        </p:nvSpPr>
        <p:spPr/>
        <p:txBody>
          <a:bodyPr/>
          <a:lstStyle/>
          <a:p>
            <a:fld id="{84C7BFB4-1961-2649-A3EA-A58593E5816D}" type="datetime1">
              <a:rPr lang="en-US" smtClean="0"/>
              <a:t>4/21/2023</a:t>
            </a:fld>
            <a:endParaRPr lang="en-US"/>
          </a:p>
        </p:txBody>
      </p:sp>
      <p:sp>
        <p:nvSpPr>
          <p:cNvPr id="6" name="Footer Placeholder 5">
            <a:extLst>
              <a:ext uri="{FF2B5EF4-FFF2-40B4-BE49-F238E27FC236}">
                <a16:creationId xmlns:a16="http://schemas.microsoft.com/office/drawing/2014/main" id="{0885C530-8FD9-1B44-B5EE-D6314A247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8C2C0-4A85-0447-A07F-7A059FB445A3}"/>
              </a:ext>
            </a:extLst>
          </p:cNvPr>
          <p:cNvSpPr>
            <a:spLocks noGrp="1"/>
          </p:cNvSpPr>
          <p:nvPr>
            <p:ph type="sldNum" sz="quarter" idx="12"/>
          </p:nvPr>
        </p:nvSpPr>
        <p:spPr/>
        <p:txBody>
          <a:bodyPr/>
          <a:lstStyle/>
          <a:p>
            <a:fld id="{949AE235-FD46-4D44-8AB9-22A91C32C60E}" type="slidenum">
              <a:rPr lang="en-US" smtClean="0"/>
              <a:t>‹Nº›</a:t>
            </a:fld>
            <a:endParaRPr lang="en-US"/>
          </a:p>
        </p:txBody>
      </p:sp>
    </p:spTree>
    <p:extLst>
      <p:ext uri="{BB962C8B-B14F-4D97-AF65-F5344CB8AC3E}">
        <p14:creationId xmlns:p14="http://schemas.microsoft.com/office/powerpoint/2010/main" val="6990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01A27F-01B0-4246-BBED-CD6EDFD04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N"/>
          </a:p>
        </p:txBody>
      </p:sp>
      <p:sp>
        <p:nvSpPr>
          <p:cNvPr id="3" name="Text Placeholder 2">
            <a:extLst>
              <a:ext uri="{FF2B5EF4-FFF2-40B4-BE49-F238E27FC236}">
                <a16:creationId xmlns:a16="http://schemas.microsoft.com/office/drawing/2014/main" id="{B1CA248F-9D9B-5B44-8C64-EA6021733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4" name="Date Placeholder 3">
            <a:extLst>
              <a:ext uri="{FF2B5EF4-FFF2-40B4-BE49-F238E27FC236}">
                <a16:creationId xmlns:a16="http://schemas.microsoft.com/office/drawing/2014/main" id="{C53ED668-479E-374D-BC81-E3D7AEBD50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1E6D0-F2D0-BD49-BC41-794ACD9798DA}" type="datetime1">
              <a:rPr lang="en-US" smtClean="0"/>
              <a:t>4/21/2023</a:t>
            </a:fld>
            <a:endParaRPr lang="en-US"/>
          </a:p>
        </p:txBody>
      </p:sp>
      <p:sp>
        <p:nvSpPr>
          <p:cNvPr id="5" name="Footer Placeholder 4">
            <a:extLst>
              <a:ext uri="{FF2B5EF4-FFF2-40B4-BE49-F238E27FC236}">
                <a16:creationId xmlns:a16="http://schemas.microsoft.com/office/drawing/2014/main" id="{79013BC6-600D-454C-A146-5696D3E19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5E308F-A566-BE44-9656-2D952E289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AE235-FD46-4D44-8AB9-22A91C32C60E}" type="slidenum">
              <a:rPr lang="en-US" smtClean="0"/>
              <a:t>‹Nº›</a:t>
            </a:fld>
            <a:endParaRPr lang="en-US"/>
          </a:p>
        </p:txBody>
      </p:sp>
    </p:spTree>
    <p:extLst>
      <p:ext uri="{BB962C8B-B14F-4D97-AF65-F5344CB8AC3E}">
        <p14:creationId xmlns:p14="http://schemas.microsoft.com/office/powerpoint/2010/main" val="122197244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C73499A-6DE8-9346-B9CA-8DFE9C829370}"/>
              </a:ext>
            </a:extLst>
          </p:cNvPr>
          <p:cNvSpPr txBox="1">
            <a:spLocks/>
          </p:cNvSpPr>
          <p:nvPr/>
        </p:nvSpPr>
        <p:spPr>
          <a:xfrm>
            <a:off x="549526" y="2548345"/>
            <a:ext cx="11092947" cy="62179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algn="ctr"/>
            <a:r>
              <a:rPr lang="en-US" dirty="0"/>
              <a:t>Misstatement Detection Based on Virtual Pure Players</a:t>
            </a:r>
          </a:p>
        </p:txBody>
      </p:sp>
      <p:sp>
        <p:nvSpPr>
          <p:cNvPr id="10" name="Text Placeholder 1">
            <a:extLst>
              <a:ext uri="{FF2B5EF4-FFF2-40B4-BE49-F238E27FC236}">
                <a16:creationId xmlns:a16="http://schemas.microsoft.com/office/drawing/2014/main" id="{7CF88C9E-6663-374A-B2FC-9A459F5A93B1}"/>
              </a:ext>
            </a:extLst>
          </p:cNvPr>
          <p:cNvSpPr txBox="1">
            <a:spLocks/>
          </p:cNvSpPr>
          <p:nvPr/>
        </p:nvSpPr>
        <p:spPr>
          <a:xfrm>
            <a:off x="1537203" y="4523758"/>
            <a:ext cx="2600457" cy="478970"/>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2000" kern="1200">
                <a:solidFill>
                  <a:srgbClr val="007FA3"/>
                </a:solidFill>
                <a:latin typeface="+mn-lt"/>
                <a:ea typeface="+mn-ea"/>
                <a:cs typeface="+mn-cs"/>
              </a:defRPr>
            </a:lvl1pPr>
            <a:lvl2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2pPr>
            <a:lvl3pPr marL="0" indent="0" algn="l" defTabSz="914400" rtl="0" eaLnBrk="1" latinLnBrk="0" hangingPunct="1">
              <a:spcBef>
                <a:spcPts val="0"/>
              </a:spcBef>
              <a:buClr>
                <a:srgbClr val="007FA3"/>
              </a:buClr>
              <a:buFont typeface="Wingdings" panose="05000000000000000000" pitchFamily="2" charset="2"/>
              <a:buNone/>
              <a:defRPr sz="2400" kern="1200">
                <a:solidFill>
                  <a:schemeClr val="bg1"/>
                </a:solidFill>
                <a:latin typeface="+mn-lt"/>
                <a:ea typeface="+mn-ea"/>
                <a:cs typeface="+mn-cs"/>
              </a:defRPr>
            </a:lvl3pPr>
            <a:lvl4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4pPr>
            <a:lvl5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5pPr>
            <a:lvl6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6pPr>
            <a:lvl7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7pPr>
            <a:lvl8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8pPr>
            <a:lvl9pPr marL="0" indent="0" algn="l" defTabSz="914400" rtl="0" eaLnBrk="1" latinLnBrk="0" hangingPunct="1">
              <a:spcBef>
                <a:spcPts val="0"/>
              </a:spcBef>
              <a:buClr>
                <a:srgbClr val="007FA3"/>
              </a:buClr>
              <a:buFont typeface="Arial" panose="020B0604020202020204" pitchFamily="34" charset="0"/>
              <a:buNone/>
              <a:defRPr sz="2400" kern="1200">
                <a:solidFill>
                  <a:schemeClr val="bg1"/>
                </a:solidFill>
                <a:latin typeface="+mn-lt"/>
                <a:ea typeface="+mn-ea"/>
                <a:cs typeface="+mn-cs"/>
              </a:defRPr>
            </a:lvl9pPr>
          </a:lstStyle>
          <a:p>
            <a:endParaRPr lang="en-US" dirty="0">
              <a:solidFill>
                <a:schemeClr val="tx1"/>
              </a:solidFill>
              <a:latin typeface="Times New Roman" panose="02020603050405020304" pitchFamily="18" charset="0"/>
              <a:cs typeface="Times New Roman" panose="02020603050405020304" pitchFamily="18" charset="0"/>
            </a:endParaRPr>
          </a:p>
          <a:p>
            <a:r>
              <a:rPr lang="en-US" sz="1800" dirty="0" err="1">
                <a:solidFill>
                  <a:schemeClr val="tx1"/>
                </a:solidFill>
                <a:latin typeface="Times New Roman" panose="02020603050405020304" pitchFamily="18" charset="0"/>
                <a:cs typeface="Times New Roman" panose="02020603050405020304" pitchFamily="18" charset="0"/>
              </a:rPr>
              <a:t>Keshing</a:t>
            </a:r>
            <a:r>
              <a:rPr lang="en-US" sz="1800" dirty="0">
                <a:solidFill>
                  <a:schemeClr val="tx1"/>
                </a:solidFill>
                <a:latin typeface="Times New Roman" panose="02020603050405020304" pitchFamily="18" charset="0"/>
                <a:cs typeface="Times New Roman" panose="02020603050405020304" pitchFamily="18" charset="0"/>
              </a:rPr>
              <a:t> Ding</a:t>
            </a:r>
          </a:p>
          <a:p>
            <a:r>
              <a:rPr lang="en-US" sz="1800" dirty="0">
                <a:solidFill>
                  <a:schemeClr val="tx1"/>
                </a:solidFill>
                <a:latin typeface="Times New Roman" panose="02020603050405020304" pitchFamily="18" charset="0"/>
                <a:cs typeface="Times New Roman" panose="02020603050405020304" pitchFamily="18" charset="0"/>
              </a:rPr>
              <a:t>Xuan Peng</a:t>
            </a:r>
          </a:p>
          <a:p>
            <a:r>
              <a:rPr lang="en-US" sz="1800" dirty="0">
                <a:solidFill>
                  <a:schemeClr val="tx1"/>
                </a:solidFill>
                <a:latin typeface="Times New Roman" panose="02020603050405020304" pitchFamily="18" charset="0"/>
                <a:cs typeface="Times New Roman" panose="02020603050405020304" pitchFamily="18" charset="0"/>
              </a:rPr>
              <a:t>Miklos </a:t>
            </a:r>
            <a:r>
              <a:rPr lang="en-US" sz="1800" dirty="0" err="1">
                <a:solidFill>
                  <a:schemeClr val="tx1"/>
                </a:solidFill>
                <a:latin typeface="Times New Roman" panose="02020603050405020304" pitchFamily="18" charset="0"/>
                <a:cs typeface="Times New Roman" panose="02020603050405020304" pitchFamily="18" charset="0"/>
              </a:rPr>
              <a:t>Vasarhelyi</a:t>
            </a:r>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err="1">
                <a:solidFill>
                  <a:schemeClr val="tx1"/>
                </a:solidFill>
                <a:latin typeface="Times New Roman" panose="02020603050405020304" pitchFamily="18" charset="0"/>
                <a:cs typeface="Times New Roman" panose="02020603050405020304" pitchFamily="18" charset="0"/>
              </a:rPr>
              <a:t>Guangyue</a:t>
            </a:r>
            <a:r>
              <a:rPr lang="en-US" sz="1800" dirty="0">
                <a:solidFill>
                  <a:schemeClr val="tx1"/>
                </a:solidFill>
                <a:latin typeface="Times New Roman" panose="02020603050405020304" pitchFamily="18" charset="0"/>
                <a:cs typeface="Times New Roman" panose="02020603050405020304" pitchFamily="18" charset="0"/>
              </a:rPr>
              <a:t> Zhang</a:t>
            </a:r>
          </a:p>
          <a:p>
            <a:endParaRPr lang="en-US" dirty="0">
              <a:solidFill>
                <a:schemeClr val="tx1"/>
              </a:solidFill>
              <a:latin typeface="Times New Roman" panose="02020603050405020304" pitchFamily="18" charset="0"/>
              <a:cs typeface="Times New Roman" panose="02020603050405020304" pitchFamily="18" charset="0"/>
            </a:endParaRPr>
          </a:p>
          <a:p>
            <a:r>
              <a:rPr lang="en-US" i="1" dirty="0">
                <a:solidFill>
                  <a:schemeClr val="tx1"/>
                </a:solidFill>
                <a:latin typeface="Times New Roman" panose="02020603050405020304" pitchFamily="18" charset="0"/>
                <a:cs typeface="Times New Roman" panose="02020603050405020304" pitchFamily="18" charset="0"/>
              </a:rPr>
              <a:t>Rutgers Business School </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7E106FB-CD66-7A4A-AEA0-890450D23110}"/>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pic>
        <p:nvPicPr>
          <p:cNvPr id="6" name="Picture 5" descr="Logo, company name&#10;&#10;Description automatically generated">
            <a:extLst>
              <a:ext uri="{FF2B5EF4-FFF2-40B4-BE49-F238E27FC236}">
                <a16:creationId xmlns:a16="http://schemas.microsoft.com/office/drawing/2014/main" id="{6E6AF5BD-1BAC-ED4C-8146-72EB67B20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63" y="0"/>
            <a:ext cx="4356100" cy="1511300"/>
          </a:xfrm>
          <a:prstGeom prst="rect">
            <a:avLst/>
          </a:prstGeom>
        </p:spPr>
      </p:pic>
    </p:spTree>
    <p:extLst>
      <p:ext uri="{BB962C8B-B14F-4D97-AF65-F5344CB8AC3E}">
        <p14:creationId xmlns:p14="http://schemas.microsoft.com/office/powerpoint/2010/main" val="258737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1336447"/>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Balanced Random Forest Classifier</a:t>
            </a:r>
            <a:endParaRPr lang="en-US" sz="1400" dirty="0">
              <a:latin typeface="Times New Roman" panose="02020603050405020304" pitchFamily="18" charset="0"/>
              <a:cs typeface="Times New Roman" panose="02020603050405020304" pitchFamily="18" charset="0"/>
            </a:endParaRPr>
          </a:p>
          <a:p>
            <a:pPr lvl="1">
              <a:lnSpc>
                <a:spcPts val="2700"/>
              </a:lnSpc>
              <a:spcBef>
                <a:spcPts val="200"/>
              </a:spcBef>
            </a:pPr>
            <a:r>
              <a:rPr lang="en-US" dirty="0">
                <a:latin typeface="Times New Roman" panose="02020603050405020304" pitchFamily="18" charset="0"/>
                <a:cs typeface="Times New Roman" panose="02020603050405020304" pitchFamily="18" charset="0"/>
              </a:rPr>
              <a:t>Ensemble learning </a:t>
            </a:r>
          </a:p>
          <a:p>
            <a:pPr lvl="2">
              <a:lnSpc>
                <a:spcPts val="2700"/>
              </a:lnSpc>
              <a:spcBef>
                <a:spcPts val="200"/>
              </a:spcBef>
            </a:pPr>
            <a:r>
              <a:rPr lang="en-US" dirty="0">
                <a:latin typeface="Times New Roman" panose="02020603050405020304" pitchFamily="18" charset="0"/>
                <a:cs typeface="Times New Roman" panose="02020603050405020304" pitchFamily="18" charset="0"/>
              </a:rPr>
              <a:t>Bagging of training data</a:t>
            </a:r>
          </a:p>
          <a:p>
            <a:pPr lvl="2">
              <a:lnSpc>
                <a:spcPts val="2700"/>
              </a:lnSpc>
              <a:spcBef>
                <a:spcPts val="200"/>
              </a:spcBef>
            </a:pPr>
            <a:r>
              <a:rPr lang="en-US" dirty="0">
                <a:latin typeface="Times New Roman" panose="02020603050405020304" pitchFamily="18" charset="0"/>
                <a:cs typeface="Times New Roman" panose="02020603050405020304" pitchFamily="18" charset="0"/>
              </a:rPr>
              <a:t>Feature Randomness</a:t>
            </a:r>
          </a:p>
          <a:p>
            <a:pPr lvl="1">
              <a:lnSpc>
                <a:spcPts val="2700"/>
              </a:lnSpc>
              <a:spcBef>
                <a:spcPts val="200"/>
              </a:spcBef>
            </a:pPr>
            <a:r>
              <a:rPr lang="en-US" dirty="0">
                <a:latin typeface="Times New Roman" panose="02020603050405020304" pitchFamily="18" charset="0"/>
                <a:cs typeface="Times New Roman" panose="02020603050405020304" pitchFamily="18" charset="0"/>
              </a:rPr>
              <a:t>Imbalanced data</a:t>
            </a:r>
          </a:p>
          <a:p>
            <a:pPr lvl="2">
              <a:lnSpc>
                <a:spcPts val="2700"/>
              </a:lnSpc>
              <a:spcBef>
                <a:spcPts val="200"/>
              </a:spcBef>
            </a:pPr>
            <a:r>
              <a:rPr lang="en-US" dirty="0">
                <a:latin typeface="Times New Roman" panose="02020603050405020304" pitchFamily="18" charset="0"/>
                <a:cs typeface="Times New Roman" panose="02020603050405020304" pitchFamily="18" charset="0"/>
              </a:rPr>
              <a:t>Weighted bootstrap sampling</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sz="1600" dirty="0">
              <a:latin typeface="Times New Roman" panose="02020603050405020304" pitchFamily="18" charset="0"/>
              <a:cs typeface="Times New Roman" panose="02020603050405020304" pitchFamily="18" charset="0"/>
            </a:endParaRPr>
          </a:p>
          <a:p>
            <a:pPr>
              <a:lnSpc>
                <a:spcPts val="2700"/>
              </a:lnSpc>
              <a:spcBef>
                <a:spcPts val="200"/>
              </a:spcBef>
            </a:pPr>
            <a:endParaRPr lang="en-US" sz="3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3200" b="1" dirty="0">
              <a:solidFill>
                <a:sysClr val="windowText" lastClr="000000"/>
              </a:solidFill>
              <a:latin typeface="Times New Roman" panose="02020603050405020304" pitchFamily="18" charset="0"/>
              <a:cs typeface="Times New Roman" panose="02020603050405020304" pitchFamily="18" charset="0"/>
            </a:endParaRPr>
          </a:p>
          <a:p>
            <a:pPr marL="596646" lvl="1" indent="0">
              <a:lnSpc>
                <a:spcPts val="2700"/>
              </a:lnSpc>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10</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Machine learning model</a:t>
            </a: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58611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DE42CE9A-0A32-5FC3-4560-353B3EC07EAB}"/>
              </a:ext>
            </a:extLst>
          </p:cNvPr>
          <p:cNvGrpSpPr/>
          <p:nvPr/>
        </p:nvGrpSpPr>
        <p:grpSpPr>
          <a:xfrm>
            <a:off x="4201893" y="59241"/>
            <a:ext cx="4408707" cy="2636326"/>
            <a:chOff x="2509367" y="1996110"/>
            <a:chExt cx="7415683" cy="4855540"/>
          </a:xfrm>
        </p:grpSpPr>
        <p:pic>
          <p:nvPicPr>
            <p:cNvPr id="36" name="Picture 35" descr="Chart&#10;&#10;Description automatically generated">
              <a:extLst>
                <a:ext uri="{FF2B5EF4-FFF2-40B4-BE49-F238E27FC236}">
                  <a16:creationId xmlns:a16="http://schemas.microsoft.com/office/drawing/2014/main" id="{DC330652-AA3D-56B8-2C93-5152AC3DB86F}"/>
                </a:ext>
              </a:extLst>
            </p:cNvPr>
            <p:cNvPicPr>
              <a:picLocks noChangeAspect="1"/>
            </p:cNvPicPr>
            <p:nvPr/>
          </p:nvPicPr>
          <p:blipFill rotWithShape="1">
            <a:blip r:embed="rId3">
              <a:extLst>
                <a:ext uri="{28A0092B-C50C-407E-A947-70E740481C1C}">
                  <a14:useLocalDpi xmlns:a14="http://schemas.microsoft.com/office/drawing/2010/main" val="0"/>
                </a:ext>
              </a:extLst>
            </a:blip>
            <a:srcRect b="90477"/>
            <a:stretch/>
          </p:blipFill>
          <p:spPr>
            <a:xfrm>
              <a:off x="2509367" y="1996110"/>
              <a:ext cx="7353300" cy="622828"/>
            </a:xfrm>
            <a:prstGeom prst="rect">
              <a:avLst/>
            </a:prstGeom>
          </p:spPr>
        </p:pic>
        <p:pic>
          <p:nvPicPr>
            <p:cNvPr id="37" name="Picture 36" descr="Chart&#10;&#10;Description automatically generated">
              <a:extLst>
                <a:ext uri="{FF2B5EF4-FFF2-40B4-BE49-F238E27FC236}">
                  <a16:creationId xmlns:a16="http://schemas.microsoft.com/office/drawing/2014/main" id="{F2C5FC7E-9252-4BD4-56E3-D028B5753E4C}"/>
                </a:ext>
              </a:extLst>
            </p:cNvPr>
            <p:cNvPicPr>
              <a:picLocks noChangeAspect="1"/>
            </p:cNvPicPr>
            <p:nvPr/>
          </p:nvPicPr>
          <p:blipFill rotWithShape="1">
            <a:blip r:embed="rId3">
              <a:extLst>
                <a:ext uri="{28A0092B-C50C-407E-A947-70E740481C1C}">
                  <a14:useLocalDpi xmlns:a14="http://schemas.microsoft.com/office/drawing/2010/main" val="0"/>
                </a:ext>
              </a:extLst>
            </a:blip>
            <a:srcRect t="34551"/>
            <a:stretch/>
          </p:blipFill>
          <p:spPr>
            <a:xfrm>
              <a:off x="2571750" y="2570916"/>
              <a:ext cx="7353300" cy="4280734"/>
            </a:xfrm>
            <a:prstGeom prst="rect">
              <a:avLst/>
            </a:prstGeom>
          </p:spPr>
        </p:pic>
      </p:grpSp>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796390"/>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Single decision tree</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Random forest classifier without sampling</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Balanced Random forest classifier with sampling</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marL="596646" lvl="1" indent="0">
              <a:lnSpc>
                <a:spcPts val="2700"/>
              </a:lnSpc>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11</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Results</a:t>
            </a: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grpSp>
        <p:nvGrpSpPr>
          <p:cNvPr id="33" name="Group 32">
            <a:extLst>
              <a:ext uri="{FF2B5EF4-FFF2-40B4-BE49-F238E27FC236}">
                <a16:creationId xmlns:a16="http://schemas.microsoft.com/office/drawing/2014/main" id="{04EB2979-9190-5A4E-6894-80C461C01BE1}"/>
              </a:ext>
            </a:extLst>
          </p:cNvPr>
          <p:cNvGrpSpPr/>
          <p:nvPr/>
        </p:nvGrpSpPr>
        <p:grpSpPr>
          <a:xfrm>
            <a:off x="7411201" y="1670441"/>
            <a:ext cx="4043082" cy="2765102"/>
            <a:chOff x="3124200" y="2929890"/>
            <a:chExt cx="5943600" cy="3802094"/>
          </a:xfrm>
        </p:grpSpPr>
        <p:pic>
          <p:nvPicPr>
            <p:cNvPr id="31" name="Picture 30" descr="Text&#10;&#10;Description automatically generated">
              <a:extLst>
                <a:ext uri="{FF2B5EF4-FFF2-40B4-BE49-F238E27FC236}">
                  <a16:creationId xmlns:a16="http://schemas.microsoft.com/office/drawing/2014/main" id="{5014F4E2-0AD1-C6BF-601C-BB22B501E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2929890"/>
              <a:ext cx="5943600" cy="998220"/>
            </a:xfrm>
            <a:prstGeom prst="rect">
              <a:avLst/>
            </a:prstGeom>
          </p:spPr>
        </p:pic>
        <p:pic>
          <p:nvPicPr>
            <p:cNvPr id="32" name="Picture 31" descr="Chart&#10;&#10;Description automatically generated">
              <a:extLst>
                <a:ext uri="{FF2B5EF4-FFF2-40B4-BE49-F238E27FC236}">
                  <a16:creationId xmlns:a16="http://schemas.microsoft.com/office/drawing/2014/main" id="{C6F50CCE-C33F-B005-A036-5D06085F44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00" y="4019899"/>
              <a:ext cx="5943600" cy="2712085"/>
            </a:xfrm>
            <a:prstGeom prst="rect">
              <a:avLst/>
            </a:prstGeom>
          </p:spPr>
        </p:pic>
      </p:grpSp>
      <p:pic>
        <p:nvPicPr>
          <p:cNvPr id="4" name="Picture 3" descr="Table&#10;&#10;Description automatically generated">
            <a:extLst>
              <a:ext uri="{FF2B5EF4-FFF2-40B4-BE49-F238E27FC236}">
                <a16:creationId xmlns:a16="http://schemas.microsoft.com/office/drawing/2014/main" id="{B0F0398D-D236-5555-0D0C-6F74E82854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891" y="4746957"/>
            <a:ext cx="10904218" cy="1501130"/>
          </a:xfrm>
          <a:prstGeom prst="rect">
            <a:avLst/>
          </a:prstGeom>
        </p:spPr>
      </p:pic>
    </p:spTree>
    <p:extLst>
      <p:ext uri="{BB962C8B-B14F-4D97-AF65-F5344CB8AC3E}">
        <p14:creationId xmlns:p14="http://schemas.microsoft.com/office/powerpoint/2010/main" val="119318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910712"/>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r>
              <a:rPr lang="en-US" altLang="zh-CN" sz="1800" dirty="0">
                <a:latin typeface="Times New Roman" panose="02020603050405020304" pitchFamily="18" charset="0"/>
                <a:cs typeface="Times New Roman" panose="02020603050405020304" pitchFamily="18" charset="0"/>
              </a:rPr>
              <a:t>The empirical results of this paper are limited to firms providing business segment reporting</a:t>
            </a: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r>
              <a:rPr lang="en-US" altLang="zh-CN" sz="1800" dirty="0">
                <a:latin typeface="Times New Roman" panose="02020603050405020304" pitchFamily="18" charset="0"/>
                <a:cs typeface="Times New Roman" panose="02020603050405020304" pitchFamily="18" charset="0"/>
              </a:rPr>
              <a:t>More research on the characteristics of firms that offer different segment reporting quality</a:t>
            </a: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r>
              <a:rPr lang="en-US" altLang="zh-CN" sz="1800" dirty="0">
                <a:latin typeface="Times New Roman" panose="02020603050405020304" pitchFamily="18" charset="0"/>
                <a:cs typeface="Times New Roman" panose="02020603050405020304" pitchFamily="18" charset="0"/>
              </a:rPr>
              <a:t>More research is needed for explaining the model results </a:t>
            </a: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r>
              <a:rPr lang="en-US" altLang="zh-CN" sz="1800" dirty="0">
                <a:latin typeface="Times New Roman" panose="02020603050405020304" pitchFamily="18" charset="0"/>
                <a:cs typeface="Times New Roman" panose="02020603050405020304" pitchFamily="18" charset="0"/>
              </a:rPr>
              <a:t>In-sample and out-of-sample results </a:t>
            </a: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r>
              <a:rPr lang="en-US" altLang="zh-CN" sz="1800" dirty="0">
                <a:latin typeface="Times New Roman" panose="02020603050405020304" pitchFamily="18" charset="0"/>
                <a:cs typeface="Times New Roman" panose="02020603050405020304" pitchFamily="18" charset="0"/>
              </a:rPr>
              <a:t>Include firm-level accrual quality, financial performance, non-financial measures, off-balance-sheet activities, and market-based measures to examine the incremental value of segment reporting (?)</a:t>
            </a: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12</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sz="3200" cap="small" dirty="0"/>
              <a:t>Limitations and future research</a:t>
            </a: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3991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676424" y="136525"/>
            <a:ext cx="10677376"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624078" indent="-514350">
              <a:spcBef>
                <a:spcPts val="200"/>
              </a:spcBef>
            </a:pPr>
            <a:endParaRPr lang="en-US" dirty="0">
              <a:latin typeface="Times New Roman" panose="02020603050405020304" pitchFamily="18" charset="0"/>
              <a:cs typeface="Times New Roman" panose="02020603050405020304" pitchFamily="18" charset="0"/>
            </a:endParaRPr>
          </a:p>
          <a:p>
            <a:pPr marL="624078" indent="-514350">
              <a:spcBef>
                <a:spcPts val="200"/>
              </a:spcBef>
            </a:pPr>
            <a:endParaRPr lang="en-US" dirty="0">
              <a:latin typeface="Times New Roman" panose="02020603050405020304" pitchFamily="18" charset="0"/>
              <a:cs typeface="Times New Roman" panose="02020603050405020304" pitchFamily="18" charset="0"/>
            </a:endParaRPr>
          </a:p>
          <a:p>
            <a:pPr marL="624078" indent="-514350">
              <a:spcBef>
                <a:spcPts val="200"/>
              </a:spcBef>
            </a:pPr>
            <a:endParaRPr lang="en-US" dirty="0">
              <a:latin typeface="Times New Roman" panose="02020603050405020304" pitchFamily="18" charset="0"/>
              <a:cs typeface="Times New Roman" panose="02020603050405020304" pitchFamily="18" charset="0"/>
            </a:endParaRPr>
          </a:p>
          <a:p>
            <a:pPr marL="624078" indent="-514350">
              <a:spcBef>
                <a:spcPts val="200"/>
              </a:spcBef>
              <a:buFont typeface="+mj-lt"/>
              <a:buAutoNum type="arabicPeriod"/>
            </a:pPr>
            <a:endParaRPr lang="en-US" sz="2200" dirty="0">
              <a:latin typeface="Times New Roman" panose="02020603050405020304" pitchFamily="18" charset="0"/>
              <a:cs typeface="Times New Roman" panose="02020603050405020304" pitchFamily="18" charset="0"/>
            </a:endParaRPr>
          </a:p>
          <a:p>
            <a:pPr marL="624078" indent="-514350">
              <a:spcBef>
                <a:spcPts val="200"/>
              </a:spcBef>
              <a:buFont typeface="+mj-lt"/>
              <a:buAutoNum type="arabicPeriod"/>
            </a:pPr>
            <a:endParaRPr lang="en-US" sz="2200" dirty="0">
              <a:latin typeface="Times New Roman" panose="02020603050405020304" pitchFamily="18" charset="0"/>
              <a:cs typeface="Times New Roman" panose="02020603050405020304" pitchFamily="18" charset="0"/>
            </a:endParaRPr>
          </a:p>
          <a:p>
            <a:pPr marL="624078" indent="-514350">
              <a:spcBef>
                <a:spcPts val="200"/>
              </a:spcBef>
              <a:buFont typeface="+mj-lt"/>
              <a:buAutoNum type="arabicPeriod"/>
            </a:pPr>
            <a:endParaRPr lang="en-US" sz="2200" dirty="0">
              <a:latin typeface="Times New Roman" panose="02020603050405020304" pitchFamily="18" charset="0"/>
              <a:cs typeface="Times New Roman" panose="02020603050405020304" pitchFamily="18" charset="0"/>
            </a:endParaRPr>
          </a:p>
          <a:p>
            <a:pPr marL="624078" indent="-514350">
              <a:spcBef>
                <a:spcPts val="200"/>
              </a:spcBef>
              <a:buFont typeface="+mj-lt"/>
              <a:buAutoNum type="arabicPeriod"/>
            </a:pPr>
            <a:endParaRPr lang="en-US" sz="2200" dirty="0">
              <a:latin typeface="Times New Roman" panose="02020603050405020304" pitchFamily="18" charset="0"/>
              <a:cs typeface="Times New Roman" panose="02020603050405020304" pitchFamily="18" charset="0"/>
            </a:endParaRPr>
          </a:p>
          <a:p>
            <a:pPr lvl="1">
              <a:spcBef>
                <a:spcPts val="200"/>
              </a:spcBef>
            </a:pPr>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r>
              <a:rPr lang="en-US" dirty="0">
                <a:latin typeface="Times New Roman" panose="02020603050405020304" pitchFamily="18" charset="0"/>
                <a:cs typeface="Times New Roman" panose="02020603050405020304" pitchFamily="18" charset="0"/>
              </a:rPr>
              <a:t>	</a:t>
            </a:r>
            <a:fld id="{949AE235-FD46-4D44-8AB9-22A91C32C60E}" type="slidenum">
              <a:rPr lang="en-US" smtClean="0">
                <a:latin typeface="Times New Roman" panose="02020603050405020304" pitchFamily="18" charset="0"/>
                <a:cs typeface="Times New Roman" panose="02020603050405020304" pitchFamily="18" charset="0"/>
              </a:rPr>
              <a:t>13</a:t>
            </a:fld>
            <a:endParaRPr lang="en-US"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FB69505F-D0B7-8C48-804B-8EDBF276BA68}"/>
              </a:ext>
            </a:extLst>
          </p:cNvPr>
          <p:cNvSpPr txBox="1">
            <a:spLocks/>
          </p:cNvSpPr>
          <p:nvPr/>
        </p:nvSpPr>
        <p:spPr>
          <a:xfrm>
            <a:off x="984776" y="1624524"/>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p:txBody>
      </p:sp>
      <p:sp>
        <p:nvSpPr>
          <p:cNvPr id="10" name="Slide Number Placeholder 5">
            <a:extLst>
              <a:ext uri="{FF2B5EF4-FFF2-40B4-BE49-F238E27FC236}">
                <a16:creationId xmlns:a16="http://schemas.microsoft.com/office/drawing/2014/main" id="{2C7E85C3-8E32-4C4F-9233-D396F901DFBB}"/>
              </a:ext>
            </a:extLst>
          </p:cNvPr>
          <p:cNvSpPr txBox="1">
            <a:spLocks/>
          </p:cNvSpPr>
          <p:nvPr/>
        </p:nvSpPr>
        <p:spPr>
          <a:xfrm>
            <a:off x="8524525" y="8968078"/>
            <a:ext cx="2743200" cy="365125"/>
          </a:xfrm>
          <a:prstGeom prst="rect">
            <a:avLst/>
          </a:prstGeom>
        </p:spPr>
        <p:txBody>
          <a:bodyPr vert="horz" lIns="91440" tIns="45720" rIns="91440" bIns="45720" rtlCol="0" anchor="ctr"/>
          <a:lstStyle>
            <a:defPPr>
              <a:defRPr lang="en-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9AE235-FD46-4D44-8AB9-22A91C32C60E}" type="slidenum">
              <a:rPr lang="en-US" smtClean="0">
                <a:latin typeface="Times New Roman" panose="02020603050405020304" pitchFamily="18" charset="0"/>
                <a:cs typeface="Times New Roman" panose="02020603050405020304" pitchFamily="18" charset="0"/>
              </a:rPr>
              <a:pPr/>
              <a:t>13</a:t>
            </a:fld>
            <a:endParaRPr lang="en-US"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28B9F8CF-141F-574D-B57F-3DBC9132260B}"/>
              </a:ext>
            </a:extLst>
          </p:cNvPr>
          <p:cNvSpPr txBox="1">
            <a:spLocks/>
          </p:cNvSpPr>
          <p:nvPr/>
        </p:nvSpPr>
        <p:spPr>
          <a:xfrm>
            <a:off x="3746854" y="3008209"/>
            <a:ext cx="4536515"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Thanks for listening</a:t>
            </a:r>
          </a:p>
        </p:txBody>
      </p:sp>
      <p:pic>
        <p:nvPicPr>
          <p:cNvPr id="13" name="Picture 12" descr="Logo&#10;&#10;Description automatically generated with medium confidence">
            <a:extLst>
              <a:ext uri="{FF2B5EF4-FFF2-40B4-BE49-F238E27FC236}">
                <a16:creationId xmlns:a16="http://schemas.microsoft.com/office/drawing/2014/main" id="{AF629698-D4BD-8540-8072-E748C9687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417423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1107804"/>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lnSpc>
                <a:spcPts val="2700"/>
              </a:lnSpc>
              <a:spcBef>
                <a:spcPts val="200"/>
              </a:spcBef>
            </a:pPr>
            <a:r>
              <a:rPr lang="en-US" altLang="zh-CN" dirty="0">
                <a:latin typeface="Times New Roman" panose="02020603050405020304" pitchFamily="18" charset="0"/>
                <a:cs typeface="Times New Roman" panose="02020603050405020304" pitchFamily="18" charset="0"/>
              </a:rPr>
              <a:t>Segment reporting guidance started in 1976 under US GAAP (SFAS No. 14)</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Disclosures about segments of an enterprise and related information</a:t>
            </a:r>
          </a:p>
          <a:p>
            <a:pPr lvl="1">
              <a:lnSpc>
                <a:spcPts val="2700"/>
              </a:lnSpc>
              <a:spcBef>
                <a:spcPts val="200"/>
              </a:spcBef>
            </a:pPr>
            <a:endParaRPr lang="en-US" altLang="zh-CN" sz="2400"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A “management approach”</a:t>
            </a:r>
          </a:p>
          <a:p>
            <a:pPr lvl="1">
              <a:lnSpc>
                <a:spcPts val="2700"/>
              </a:lnSpc>
              <a:spcBef>
                <a:spcPts val="200"/>
              </a:spcBef>
            </a:pPr>
            <a:r>
              <a:rPr lang="en-US" dirty="0">
                <a:latin typeface="Times New Roman" panose="02020603050405020304" pitchFamily="18" charset="0"/>
                <a:cs typeface="Times New Roman" panose="02020603050405020304" pitchFamily="18" charset="0"/>
              </a:rPr>
              <a:t>How management organizes the firm internally for making operating decisions and assessing performance </a:t>
            </a:r>
          </a:p>
          <a:p>
            <a:pPr lvl="1">
              <a:lnSpc>
                <a:spcPts val="2700"/>
              </a:lnSpc>
              <a:spcBef>
                <a:spcPts val="200"/>
              </a:spcBef>
            </a:pPr>
            <a:r>
              <a:rPr lang="en-US" dirty="0">
                <a:latin typeface="Times New Roman" panose="02020603050405020304" pitchFamily="18" charset="0"/>
                <a:cs typeface="Times New Roman" panose="02020603050405020304" pitchFamily="18" charset="0"/>
              </a:rPr>
              <a:t>Provide additional comparability for financial reporting (Edmonds et al.,2018)</a:t>
            </a:r>
          </a:p>
          <a:p>
            <a:pPr lvl="1">
              <a:lnSpc>
                <a:spcPts val="2700"/>
              </a:lnSpc>
              <a:spcBef>
                <a:spcPts val="200"/>
              </a:spcBef>
            </a:pPr>
            <a:r>
              <a:rPr lang="en-US" dirty="0">
                <a:latin typeface="Times New Roman" panose="02020603050405020304" pitchFamily="18" charset="0"/>
                <a:cs typeface="Times New Roman" panose="02020603050405020304" pitchFamily="18" charset="0"/>
              </a:rPr>
              <a:t>Clouds and reduces transparency around the mix and quality of the business and its related performance (CFA Institute)</a:t>
            </a:r>
          </a:p>
          <a:p>
            <a:pPr marL="0" indent="0">
              <a:lnSpc>
                <a:spcPts val="2700"/>
              </a:lnSpc>
              <a:spcBef>
                <a:spcPts val="200"/>
              </a:spcBef>
              <a:buNone/>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Empirical evidence is needed to determine whether segment-level financial information provides incremental decision-useful information.</a:t>
            </a: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2</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Motivation</a:t>
            </a:r>
            <a:endParaRPr lang="en-US" sz="2800"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249123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1336447"/>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This paper studies whether breaking down multi-player firms to virtual pure players by segment SIC provides incremental value to misstatement prediction</a:t>
            </a: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Contributions </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This study contributes to the literature on developing virtual pure players from conglomerates with SIC codes to improve the comparability of financial reporting and the accuracy of fraud prediction</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This study also contributed to the standard-setting. Even with highly unregulated and discretionary segment-level financial information, a better-performing fraud detection model can be developed. </a:t>
            </a:r>
          </a:p>
          <a:p>
            <a:pPr marL="0" indent="0">
              <a:lnSpc>
                <a:spcPts val="2700"/>
              </a:lnSpc>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3</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Goal of research</a:t>
            </a:r>
            <a:endParaRPr lang="en-US" sz="2800"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11933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796390"/>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lnSpc>
                <a:spcPts val="2700"/>
              </a:lnSpc>
              <a:spcBef>
                <a:spcPts val="200"/>
              </a:spcBef>
            </a:pPr>
            <a:endParaRPr lang="en-US" b="1" dirty="0">
              <a:latin typeface="Times New Roman" panose="02020603050405020304" pitchFamily="18" charset="0"/>
              <a:cs typeface="Times New Roman" panose="02020603050405020304" pitchFamily="18" charset="0"/>
            </a:endParaRPr>
          </a:p>
          <a:p>
            <a:pPr lvl="1">
              <a:lnSpc>
                <a:spcPts val="2700"/>
              </a:lnSpc>
              <a:spcBef>
                <a:spcPts val="200"/>
              </a:spcBef>
            </a:pPr>
            <a:r>
              <a:rPr lang="en-US" b="1" dirty="0">
                <a:latin typeface="Times New Roman" panose="02020603050405020304" pitchFamily="18" charset="0"/>
                <a:cs typeface="Times New Roman" panose="02020603050405020304" pitchFamily="18" charset="0"/>
              </a:rPr>
              <a:t>How many companies are reporting business segments; how many are not single player</a:t>
            </a: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a:p>
            <a:pPr marL="457200" lvl="1" indent="0">
              <a:lnSpc>
                <a:spcPts val="2700"/>
              </a:lnSpc>
              <a:spcBef>
                <a:spcPts val="200"/>
              </a:spcBef>
              <a:buNone/>
            </a:pPr>
            <a:endParaRPr lang="en-US" b="1" dirty="0">
              <a:latin typeface="Times New Roman" panose="02020603050405020304" pitchFamily="18" charset="0"/>
              <a:cs typeface="Times New Roman" panose="02020603050405020304" pitchFamily="18" charset="0"/>
            </a:endParaRPr>
          </a:p>
          <a:p>
            <a:pPr lvl="1">
              <a:lnSpc>
                <a:spcPts val="2700"/>
              </a:lnSpc>
              <a:spcBef>
                <a:spcPts val="200"/>
              </a:spcBef>
            </a:pPr>
            <a:r>
              <a:rPr lang="en-US" b="1" dirty="0">
                <a:latin typeface="Times New Roman" panose="02020603050405020304" pitchFamily="18" charset="0"/>
                <a:cs typeface="Times New Roman" panose="02020603050405020304" pitchFamily="18" charset="0"/>
              </a:rPr>
              <a:t>The number of companies reporting 10-k each year; the number of companies receiving AAER</a:t>
            </a:r>
            <a:endParaRPr lang="en-US"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4</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a:lnSpc>
                <a:spcPts val="2700"/>
              </a:lnSpc>
              <a:spcBef>
                <a:spcPts val="200"/>
              </a:spcBef>
            </a:pPr>
            <a:r>
              <a:rPr lang="en-US" altLang="zh-CN" dirty="0"/>
              <a:t>Descriptive data of segment-level information</a:t>
            </a: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pic>
        <p:nvPicPr>
          <p:cNvPr id="9" name="Picture 8" descr="Chart, line chart&#10;&#10;Description automatically generated">
            <a:extLst>
              <a:ext uri="{FF2B5EF4-FFF2-40B4-BE49-F238E27FC236}">
                <a16:creationId xmlns:a16="http://schemas.microsoft.com/office/drawing/2014/main" id="{2C233947-BB0D-1A38-EB6B-E65A6E2A7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287" y="1533539"/>
            <a:ext cx="3437255" cy="2299335"/>
          </a:xfrm>
          <a:prstGeom prst="rect">
            <a:avLst/>
          </a:prstGeom>
        </p:spPr>
      </p:pic>
      <p:pic>
        <p:nvPicPr>
          <p:cNvPr id="10" name="Picture 9" descr="Chart, line chart&#10;&#10;Description automatically generated">
            <a:extLst>
              <a:ext uri="{FF2B5EF4-FFF2-40B4-BE49-F238E27FC236}">
                <a16:creationId xmlns:a16="http://schemas.microsoft.com/office/drawing/2014/main" id="{1791466A-3DB5-71DA-1771-3C5234B47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528" y="1502287"/>
            <a:ext cx="3469005" cy="2146935"/>
          </a:xfrm>
          <a:prstGeom prst="rect">
            <a:avLst/>
          </a:prstGeom>
        </p:spPr>
      </p:pic>
      <p:pic>
        <p:nvPicPr>
          <p:cNvPr id="11" name="Picture 10" descr="Chart, line chart&#10;&#10;Description automatically generated">
            <a:extLst>
              <a:ext uri="{FF2B5EF4-FFF2-40B4-BE49-F238E27FC236}">
                <a16:creationId xmlns:a16="http://schemas.microsoft.com/office/drawing/2014/main" id="{C0C5B7CC-691E-B678-A570-029051944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6553" y="4461929"/>
            <a:ext cx="3768725" cy="2334260"/>
          </a:xfrm>
          <a:prstGeom prst="rect">
            <a:avLst/>
          </a:prstGeom>
        </p:spPr>
      </p:pic>
      <p:pic>
        <p:nvPicPr>
          <p:cNvPr id="12" name="Picture 11">
            <a:extLst>
              <a:ext uri="{FF2B5EF4-FFF2-40B4-BE49-F238E27FC236}">
                <a16:creationId xmlns:a16="http://schemas.microsoft.com/office/drawing/2014/main" id="{22E58601-A50A-E72C-0C36-0B4DDDB80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2528" y="4461929"/>
            <a:ext cx="3415030" cy="2324100"/>
          </a:xfrm>
          <a:prstGeom prst="rect">
            <a:avLst/>
          </a:prstGeom>
        </p:spPr>
      </p:pic>
    </p:spTree>
    <p:extLst>
      <p:ext uri="{BB962C8B-B14F-4D97-AF65-F5344CB8AC3E}">
        <p14:creationId xmlns:p14="http://schemas.microsoft.com/office/powerpoint/2010/main" val="255649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910712"/>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lnSpc>
                <a:spcPts val="2700"/>
              </a:lnSpc>
              <a:spcBef>
                <a:spcPts val="200"/>
              </a:spcBef>
            </a:pPr>
            <a:endParaRPr lang="en-US"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5</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Libby box</a:t>
            </a:r>
            <a:endParaRPr lang="en-US" sz="2800"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grpSp>
        <p:nvGrpSpPr>
          <p:cNvPr id="9" name="Group 8">
            <a:extLst>
              <a:ext uri="{FF2B5EF4-FFF2-40B4-BE49-F238E27FC236}">
                <a16:creationId xmlns:a16="http://schemas.microsoft.com/office/drawing/2014/main" id="{A3B2B630-38C8-A44D-9C8B-D246E6579638}"/>
              </a:ext>
            </a:extLst>
          </p:cNvPr>
          <p:cNvGrpSpPr/>
          <p:nvPr/>
        </p:nvGrpSpPr>
        <p:grpSpPr>
          <a:xfrm>
            <a:off x="629121" y="699939"/>
            <a:ext cx="10313920" cy="4016561"/>
            <a:chOff x="629121" y="699939"/>
            <a:chExt cx="6884076" cy="4016561"/>
          </a:xfrm>
        </p:grpSpPr>
        <p:sp>
          <p:nvSpPr>
            <p:cNvPr id="10" name="AutoShape 5">
              <a:extLst>
                <a:ext uri="{FF2B5EF4-FFF2-40B4-BE49-F238E27FC236}">
                  <a16:creationId xmlns:a16="http://schemas.microsoft.com/office/drawing/2014/main" id="{9A1A1FC9-F493-8F40-A2C7-E1CEDE798C6E}"/>
                </a:ext>
              </a:extLst>
            </p:cNvPr>
            <p:cNvSpPr>
              <a:spLocks noChangeArrowheads="1"/>
            </p:cNvSpPr>
            <p:nvPr/>
          </p:nvSpPr>
          <p:spPr bwMode="auto">
            <a:xfrm>
              <a:off x="629121" y="1708874"/>
              <a:ext cx="2546814" cy="914400"/>
            </a:xfrm>
            <a:prstGeom prst="roundRect">
              <a:avLst>
                <a:gd name="adj" fmla="val 12974"/>
              </a:avLst>
            </a:prstGeom>
            <a:gradFill flip="none" rotWithShape="1">
              <a:gsLst>
                <a:gs pos="0">
                  <a:srgbClr val="000076">
                    <a:shade val="30000"/>
                    <a:satMod val="115000"/>
                  </a:srgbClr>
                </a:gs>
                <a:gs pos="50000">
                  <a:srgbClr val="000076">
                    <a:shade val="67500"/>
                    <a:satMod val="115000"/>
                  </a:srgbClr>
                </a:gs>
                <a:gs pos="100000">
                  <a:srgbClr val="000076">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1312" tIns="41312" rIns="41312" bIns="41312" anchor="ctr"/>
            <a:lstStyle/>
            <a:p>
              <a:pPr marL="47338" algn="ctr">
                <a:defRPr/>
              </a:pPr>
              <a:r>
                <a:rPr lang="en-US" altLang="ko-KR" sz="1600" b="1" kern="0" dirty="0">
                  <a:solidFill>
                    <a:srgbClr val="FFFFFF"/>
                  </a:solidFill>
                  <a:latin typeface="Times New Roman" panose="02020603050405020304" pitchFamily="18" charset="0"/>
                  <a:ea typeface="굴림" pitchFamily="50" charset="-127"/>
                  <a:cs typeface="Times New Roman" panose="02020603050405020304" pitchFamily="18" charset="0"/>
                </a:rPr>
                <a:t>Segment reporting quality and</a:t>
              </a:r>
              <a:br>
                <a:rPr lang="en-US" altLang="ko-KR" sz="1600" b="1" kern="0" dirty="0">
                  <a:solidFill>
                    <a:srgbClr val="FFFFFF"/>
                  </a:solidFill>
                  <a:latin typeface="Times New Roman" panose="02020603050405020304" pitchFamily="18" charset="0"/>
                  <a:ea typeface="굴림" pitchFamily="50" charset="-127"/>
                  <a:cs typeface="Times New Roman" panose="02020603050405020304" pitchFamily="18" charset="0"/>
                </a:rPr>
              </a:br>
              <a:r>
                <a:rPr lang="en-US" altLang="ko-KR" sz="1600" b="1" kern="0" dirty="0">
                  <a:solidFill>
                    <a:srgbClr val="FFFFFF"/>
                  </a:solidFill>
                  <a:latin typeface="Times New Roman" panose="02020603050405020304" pitchFamily="18" charset="0"/>
                  <a:ea typeface="굴림" pitchFamily="50" charset="-127"/>
                  <a:cs typeface="Times New Roman" panose="02020603050405020304" pitchFamily="18" charset="0"/>
                </a:rPr>
                <a:t>segment level financial information</a:t>
              </a:r>
            </a:p>
          </p:txBody>
        </p:sp>
        <p:sp>
          <p:nvSpPr>
            <p:cNvPr id="12" name="AutoShape 5">
              <a:extLst>
                <a:ext uri="{FF2B5EF4-FFF2-40B4-BE49-F238E27FC236}">
                  <a16:creationId xmlns:a16="http://schemas.microsoft.com/office/drawing/2014/main" id="{75CDC0F7-423E-2F40-853E-B976010AA8E3}"/>
                </a:ext>
              </a:extLst>
            </p:cNvPr>
            <p:cNvSpPr>
              <a:spLocks noChangeArrowheads="1"/>
            </p:cNvSpPr>
            <p:nvPr/>
          </p:nvSpPr>
          <p:spPr bwMode="auto">
            <a:xfrm>
              <a:off x="629121" y="3680028"/>
              <a:ext cx="2546814" cy="914400"/>
            </a:xfrm>
            <a:prstGeom prst="roundRect">
              <a:avLst>
                <a:gd name="adj" fmla="val 12974"/>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1312" tIns="41312" rIns="41312" bIns="41312" anchor="ctr"/>
            <a:lstStyle/>
            <a:p>
              <a:pPr marL="47338" algn="ctr">
                <a:defRPr/>
              </a:pPr>
              <a:r>
                <a:rPr lang="en-US" sz="1600" b="1" kern="0" dirty="0">
                  <a:solidFill>
                    <a:srgbClr val="FFFFFF"/>
                  </a:solidFill>
                  <a:latin typeface="Times New Roman" panose="02020603050405020304" pitchFamily="18" charset="0"/>
                  <a:ea typeface="굴림" pitchFamily="50" charset="-127"/>
                  <a:cs typeface="Times New Roman" panose="02020603050405020304" pitchFamily="18" charset="0"/>
                </a:rPr>
                <a:t>Dimension1 + Dimension 2</a:t>
              </a:r>
            </a:p>
          </p:txBody>
        </p:sp>
        <p:sp>
          <p:nvSpPr>
            <p:cNvPr id="11" name="AutoShape 5">
              <a:extLst>
                <a:ext uri="{FF2B5EF4-FFF2-40B4-BE49-F238E27FC236}">
                  <a16:creationId xmlns:a16="http://schemas.microsoft.com/office/drawing/2014/main" id="{79DEF779-12AD-4B4D-957F-D96C647744E2}"/>
                </a:ext>
              </a:extLst>
            </p:cNvPr>
            <p:cNvSpPr>
              <a:spLocks noChangeArrowheads="1"/>
            </p:cNvSpPr>
            <p:nvPr/>
          </p:nvSpPr>
          <p:spPr bwMode="auto">
            <a:xfrm>
              <a:off x="4887927" y="1574448"/>
              <a:ext cx="2531253" cy="935438"/>
            </a:xfrm>
            <a:prstGeom prst="roundRect">
              <a:avLst>
                <a:gd name="adj" fmla="val 12974"/>
              </a:avLst>
            </a:prstGeom>
            <a:gradFill flip="none" rotWithShape="1">
              <a:gsLst>
                <a:gs pos="0">
                  <a:srgbClr val="A50021">
                    <a:shade val="30000"/>
                    <a:satMod val="115000"/>
                  </a:srgbClr>
                </a:gs>
                <a:gs pos="50000">
                  <a:srgbClr val="A50021">
                    <a:shade val="67500"/>
                    <a:satMod val="115000"/>
                  </a:srgbClr>
                </a:gs>
                <a:gs pos="100000">
                  <a:srgbClr val="A50021">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1312" tIns="41312" rIns="41312" bIns="41312" anchor="ctr"/>
            <a:lstStyle/>
            <a:p>
              <a:pPr marL="47338" algn="ctr">
                <a:defRPr/>
              </a:pPr>
              <a:r>
                <a:rPr lang="en-US" sz="1600" b="1" kern="0" dirty="0">
                  <a:solidFill>
                    <a:srgbClr val="FFFFFF"/>
                  </a:solidFill>
                  <a:latin typeface="Times New Roman" panose="02020603050405020304" pitchFamily="18" charset="0"/>
                  <a:ea typeface="굴림" pitchFamily="50" charset="-127"/>
                  <a:cs typeface="Times New Roman" panose="02020603050405020304" pitchFamily="18" charset="0"/>
                </a:rPr>
                <a:t>Misstatement</a:t>
              </a:r>
              <a:endParaRPr lang="en-US" altLang="ko-KR" sz="1600" b="1" kern="0" dirty="0">
                <a:solidFill>
                  <a:srgbClr val="FFFFFF"/>
                </a:solidFill>
                <a:latin typeface="Times New Roman" panose="02020603050405020304" pitchFamily="18" charset="0"/>
                <a:ea typeface="굴림" pitchFamily="50" charset="-127"/>
                <a:cs typeface="Times New Roman" panose="02020603050405020304" pitchFamily="18" charset="0"/>
              </a:endParaRPr>
            </a:p>
          </p:txBody>
        </p:sp>
        <p:sp>
          <p:nvSpPr>
            <p:cNvPr id="13" name="AutoShape 5">
              <a:extLst>
                <a:ext uri="{FF2B5EF4-FFF2-40B4-BE49-F238E27FC236}">
                  <a16:creationId xmlns:a16="http://schemas.microsoft.com/office/drawing/2014/main" id="{A2798B78-0B8B-8044-A73D-A5A0CBC25310}"/>
                </a:ext>
              </a:extLst>
            </p:cNvPr>
            <p:cNvSpPr>
              <a:spLocks noChangeArrowheads="1"/>
            </p:cNvSpPr>
            <p:nvPr/>
          </p:nvSpPr>
          <p:spPr bwMode="auto">
            <a:xfrm>
              <a:off x="4887161" y="3609686"/>
              <a:ext cx="2626036" cy="1056754"/>
            </a:xfrm>
            <a:prstGeom prst="roundRect">
              <a:avLst>
                <a:gd name="adj" fmla="val 12974"/>
              </a:avLst>
            </a:prstGeom>
            <a:gradFill flip="none" rotWithShape="1">
              <a:gsLst>
                <a:gs pos="0">
                  <a:srgbClr val="CC0066">
                    <a:shade val="30000"/>
                    <a:satMod val="115000"/>
                  </a:srgbClr>
                </a:gs>
                <a:gs pos="50000">
                  <a:srgbClr val="CC0066">
                    <a:shade val="67500"/>
                    <a:satMod val="115000"/>
                  </a:srgbClr>
                </a:gs>
                <a:gs pos="100000">
                  <a:srgbClr val="CC0066">
                    <a:shade val="100000"/>
                    <a:satMod val="115000"/>
                  </a:srgbClr>
                </a:gs>
              </a:gsLst>
              <a:lin ang="2700000" scaled="1"/>
              <a:tileRect/>
            </a:gradFill>
            <a:ln w="28575">
              <a:noFill/>
              <a:prstDash val="sysDot"/>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1312" tIns="41312" rIns="41312" bIns="41312" anchor="ctr"/>
            <a:lstStyle/>
            <a:p>
              <a:pPr marL="47338" algn="ctr">
                <a:defRPr/>
              </a:pPr>
              <a:r>
                <a:rPr lang="en-US" sz="1600" b="1" kern="0" dirty="0">
                  <a:solidFill>
                    <a:srgbClr val="FFFFFF"/>
                  </a:solidFill>
                  <a:latin typeface="Times New Roman" panose="02020603050405020304" pitchFamily="18" charset="0"/>
                  <a:ea typeface="굴림" pitchFamily="50" charset="-127"/>
                  <a:cs typeface="Times New Roman" panose="02020603050405020304" pitchFamily="18" charset="0"/>
                </a:rPr>
                <a:t>AAER</a:t>
              </a:r>
            </a:p>
          </p:txBody>
        </p:sp>
        <p:sp>
          <p:nvSpPr>
            <p:cNvPr id="15" name="TextBox 14">
              <a:extLst>
                <a:ext uri="{FF2B5EF4-FFF2-40B4-BE49-F238E27FC236}">
                  <a16:creationId xmlns:a16="http://schemas.microsoft.com/office/drawing/2014/main" id="{CF69B9A1-C0E3-AA48-A396-A24602B1BF34}"/>
                </a:ext>
              </a:extLst>
            </p:cNvPr>
            <p:cNvSpPr txBox="1"/>
            <p:nvPr/>
          </p:nvSpPr>
          <p:spPr>
            <a:xfrm>
              <a:off x="5956398" y="699939"/>
              <a:ext cx="710435" cy="276999"/>
            </a:xfrm>
            <a:prstGeom prst="rect">
              <a:avLst/>
            </a:prstGeom>
            <a:noFill/>
          </p:spPr>
          <p:txBody>
            <a:bodyPr wrap="none" lIns="0" tIns="0" rIns="0" bIns="0" rtlCol="0" anchor="ctr" anchorCtr="0">
              <a:spAutoFit/>
            </a:bodyPr>
            <a:lstStyle/>
            <a:p>
              <a:r>
                <a:rPr lang="en-US" b="1" kern="0" dirty="0">
                  <a:latin typeface="Times New Roman" panose="02020603050405020304" pitchFamily="18" charset="0"/>
                  <a:ea typeface="굴림" pitchFamily="50" charset="-127"/>
                  <a:cs typeface="Times New Roman" panose="02020603050405020304" pitchFamily="18" charset="0"/>
                </a:rPr>
                <a:t>Dependent</a:t>
              </a:r>
            </a:p>
          </p:txBody>
        </p:sp>
        <p:sp>
          <p:nvSpPr>
            <p:cNvPr id="16" name="TextBox 15">
              <a:extLst>
                <a:ext uri="{FF2B5EF4-FFF2-40B4-BE49-F238E27FC236}">
                  <a16:creationId xmlns:a16="http://schemas.microsoft.com/office/drawing/2014/main" id="{7D62B4D8-91EC-3A45-A04C-3A2CD8845C3F}"/>
                </a:ext>
              </a:extLst>
            </p:cNvPr>
            <p:cNvSpPr txBox="1"/>
            <p:nvPr/>
          </p:nvSpPr>
          <p:spPr>
            <a:xfrm>
              <a:off x="1272548" y="1312735"/>
              <a:ext cx="830267" cy="276999"/>
            </a:xfrm>
            <a:prstGeom prst="rect">
              <a:avLst/>
            </a:prstGeom>
            <a:noFill/>
          </p:spPr>
          <p:txBody>
            <a:bodyPr wrap="none" lIns="0" tIns="0" rIns="0" bIns="0" rtlCol="0" anchor="ctr" anchorCtr="0">
              <a:spAutoFit/>
            </a:bodyPr>
            <a:lstStyle/>
            <a:p>
              <a:r>
                <a:rPr lang="en-US" b="1" kern="0" dirty="0">
                  <a:latin typeface="Times New Roman" panose="02020603050405020304" pitchFamily="18" charset="0"/>
                  <a:ea typeface="굴림" pitchFamily="50" charset="-127"/>
                  <a:cs typeface="Times New Roman" panose="02020603050405020304" pitchFamily="18" charset="0"/>
                </a:rPr>
                <a:t>Independent</a:t>
              </a:r>
            </a:p>
          </p:txBody>
        </p:sp>
        <p:grpSp>
          <p:nvGrpSpPr>
            <p:cNvPr id="17" name="Group 16">
              <a:extLst>
                <a:ext uri="{FF2B5EF4-FFF2-40B4-BE49-F238E27FC236}">
                  <a16:creationId xmlns:a16="http://schemas.microsoft.com/office/drawing/2014/main" id="{9539CF7C-B067-E945-89CC-7143B219CAC4}"/>
                </a:ext>
              </a:extLst>
            </p:cNvPr>
            <p:cNvGrpSpPr/>
            <p:nvPr/>
          </p:nvGrpSpPr>
          <p:grpSpPr>
            <a:xfrm>
              <a:off x="3175935" y="2158823"/>
              <a:ext cx="1696012" cy="664220"/>
              <a:chOff x="3175935" y="2158823"/>
              <a:chExt cx="1696012" cy="664220"/>
            </a:xfrm>
          </p:grpSpPr>
          <p:cxnSp>
            <p:nvCxnSpPr>
              <p:cNvPr id="35" name="Straight Arrow Connector 34">
                <a:extLst>
                  <a:ext uri="{FF2B5EF4-FFF2-40B4-BE49-F238E27FC236}">
                    <a16:creationId xmlns:a16="http://schemas.microsoft.com/office/drawing/2014/main" id="{7221F1A1-3EFA-FD4E-8537-A43123CE6A83}"/>
                  </a:ext>
                </a:extLst>
              </p:cNvPr>
              <p:cNvCxnSpPr>
                <a:cxnSpLocks/>
                <a:stCxn id="10" idx="3"/>
              </p:cNvCxnSpPr>
              <p:nvPr/>
            </p:nvCxnSpPr>
            <p:spPr>
              <a:xfrm flipV="1">
                <a:off x="3175935" y="2158823"/>
                <a:ext cx="1696012" cy="7251"/>
              </a:xfrm>
              <a:prstGeom prst="straightConnector1">
                <a:avLst/>
              </a:prstGeom>
              <a:ln w="57150">
                <a:solidFill>
                  <a:srgbClr val="66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BFAF247-7AAE-654F-B200-2200B74EE10A}"/>
                  </a:ext>
                </a:extLst>
              </p:cNvPr>
              <p:cNvSpPr txBox="1"/>
              <p:nvPr/>
            </p:nvSpPr>
            <p:spPr>
              <a:xfrm>
                <a:off x="3501457" y="2576822"/>
                <a:ext cx="384106" cy="246221"/>
              </a:xfrm>
              <a:prstGeom prst="rect">
                <a:avLst/>
              </a:prstGeom>
              <a:noFill/>
            </p:spPr>
            <p:txBody>
              <a:bodyPr wrap="none" lIns="0" tIns="0" rIns="0" bIns="0" rtlCol="0" anchor="ctr" anchorCtr="0">
                <a:spAutoFit/>
              </a:bodyPr>
              <a:lstStyle/>
              <a:p>
                <a:r>
                  <a:rPr lang="en-US" sz="1600" b="1" kern="0" dirty="0">
                    <a:solidFill>
                      <a:srgbClr val="FF0000"/>
                    </a:solidFill>
                    <a:latin typeface="Times New Roman" panose="02020603050405020304" pitchFamily="18" charset="0"/>
                    <a:ea typeface="굴림" pitchFamily="50" charset="-127"/>
                    <a:cs typeface="Times New Roman" panose="02020603050405020304" pitchFamily="18" charset="0"/>
                  </a:rPr>
                  <a:t>Link 1</a:t>
                </a:r>
              </a:p>
            </p:txBody>
          </p:sp>
        </p:grpSp>
        <p:grpSp>
          <p:nvGrpSpPr>
            <p:cNvPr id="18" name="Group 17">
              <a:extLst>
                <a:ext uri="{FF2B5EF4-FFF2-40B4-BE49-F238E27FC236}">
                  <a16:creationId xmlns:a16="http://schemas.microsoft.com/office/drawing/2014/main" id="{65620E9F-7652-DD4B-A193-5A51B2771129}"/>
                </a:ext>
              </a:extLst>
            </p:cNvPr>
            <p:cNvGrpSpPr/>
            <p:nvPr/>
          </p:nvGrpSpPr>
          <p:grpSpPr>
            <a:xfrm>
              <a:off x="1208697" y="2623274"/>
              <a:ext cx="693831" cy="1056754"/>
              <a:chOff x="1208697" y="2623274"/>
              <a:chExt cx="693831" cy="1056754"/>
            </a:xfrm>
          </p:grpSpPr>
          <p:cxnSp>
            <p:nvCxnSpPr>
              <p:cNvPr id="33" name="Straight Arrow Connector 32">
                <a:extLst>
                  <a:ext uri="{FF2B5EF4-FFF2-40B4-BE49-F238E27FC236}">
                    <a16:creationId xmlns:a16="http://schemas.microsoft.com/office/drawing/2014/main" id="{DC50E639-846D-7842-9A27-F8AE1B0EDD7B}"/>
                  </a:ext>
                </a:extLst>
              </p:cNvPr>
              <p:cNvCxnSpPr/>
              <p:nvPr/>
            </p:nvCxnSpPr>
            <p:spPr>
              <a:xfrm>
                <a:off x="1902528" y="2623274"/>
                <a:ext cx="0" cy="1056754"/>
              </a:xfrm>
              <a:prstGeom prst="straightConnector1">
                <a:avLst/>
              </a:prstGeom>
              <a:ln w="57150">
                <a:solidFill>
                  <a:srgbClr val="66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399706F-B234-C74F-A55A-5274E2EB06CC}"/>
                  </a:ext>
                </a:extLst>
              </p:cNvPr>
              <p:cNvSpPr txBox="1"/>
              <p:nvPr/>
            </p:nvSpPr>
            <p:spPr>
              <a:xfrm>
                <a:off x="1208697" y="2939091"/>
                <a:ext cx="384106" cy="246221"/>
              </a:xfrm>
              <a:prstGeom prst="rect">
                <a:avLst/>
              </a:prstGeom>
              <a:noFill/>
            </p:spPr>
            <p:txBody>
              <a:bodyPr wrap="none" lIns="0" tIns="0" rIns="0" bIns="0" rtlCol="0" anchor="ctr" anchorCtr="0">
                <a:spAutoFit/>
              </a:bodyPr>
              <a:lstStyle/>
              <a:p>
                <a:r>
                  <a:rPr lang="en-US" sz="1600" b="1" kern="0" dirty="0">
                    <a:solidFill>
                      <a:srgbClr val="0000FF"/>
                    </a:solidFill>
                    <a:latin typeface="Times New Roman" panose="02020603050405020304" pitchFamily="18" charset="0"/>
                    <a:ea typeface="굴림" pitchFamily="50" charset="-127"/>
                    <a:cs typeface="Times New Roman" panose="02020603050405020304" pitchFamily="18" charset="0"/>
                  </a:rPr>
                  <a:t>Link 2</a:t>
                </a:r>
              </a:p>
            </p:txBody>
          </p:sp>
        </p:grpSp>
        <p:sp>
          <p:nvSpPr>
            <p:cNvPr id="32" name="TextBox 31">
              <a:extLst>
                <a:ext uri="{FF2B5EF4-FFF2-40B4-BE49-F238E27FC236}">
                  <a16:creationId xmlns:a16="http://schemas.microsoft.com/office/drawing/2014/main" id="{2AE2BFD1-8A18-514C-A1BF-662EF0427DB1}"/>
                </a:ext>
              </a:extLst>
            </p:cNvPr>
            <p:cNvSpPr txBox="1"/>
            <p:nvPr/>
          </p:nvSpPr>
          <p:spPr>
            <a:xfrm>
              <a:off x="6298752" y="2939091"/>
              <a:ext cx="384106" cy="246221"/>
            </a:xfrm>
            <a:prstGeom prst="rect">
              <a:avLst/>
            </a:prstGeom>
            <a:noFill/>
          </p:spPr>
          <p:txBody>
            <a:bodyPr wrap="none" lIns="0" tIns="0" rIns="0" bIns="0" rtlCol="0" anchor="ctr" anchorCtr="0">
              <a:spAutoFit/>
            </a:bodyPr>
            <a:lstStyle/>
            <a:p>
              <a:r>
                <a:rPr lang="en-US" sz="1600" b="1" kern="0" dirty="0">
                  <a:solidFill>
                    <a:srgbClr val="0000FF"/>
                  </a:solidFill>
                  <a:latin typeface="Times New Roman" panose="02020603050405020304" pitchFamily="18" charset="0"/>
                  <a:ea typeface="굴림" pitchFamily="50" charset="-127"/>
                  <a:cs typeface="Times New Roman" panose="02020603050405020304" pitchFamily="18" charset="0"/>
                </a:rPr>
                <a:t>Link 3</a:t>
              </a:r>
            </a:p>
          </p:txBody>
        </p:sp>
        <p:grpSp>
          <p:nvGrpSpPr>
            <p:cNvPr id="20" name="Group 19">
              <a:extLst>
                <a:ext uri="{FF2B5EF4-FFF2-40B4-BE49-F238E27FC236}">
                  <a16:creationId xmlns:a16="http://schemas.microsoft.com/office/drawing/2014/main" id="{DFC8A08C-2E85-9A43-95DA-C2E5414D3034}"/>
                </a:ext>
              </a:extLst>
            </p:cNvPr>
            <p:cNvGrpSpPr/>
            <p:nvPr/>
          </p:nvGrpSpPr>
          <p:grpSpPr>
            <a:xfrm>
              <a:off x="3175935" y="3788363"/>
              <a:ext cx="1711226" cy="349700"/>
              <a:chOff x="3175935" y="3788363"/>
              <a:chExt cx="1711226" cy="349700"/>
            </a:xfrm>
          </p:grpSpPr>
          <p:cxnSp>
            <p:nvCxnSpPr>
              <p:cNvPr id="29" name="Straight Arrow Connector 28">
                <a:extLst>
                  <a:ext uri="{FF2B5EF4-FFF2-40B4-BE49-F238E27FC236}">
                    <a16:creationId xmlns:a16="http://schemas.microsoft.com/office/drawing/2014/main" id="{7805CD7F-B244-DC41-885C-CF89A73758BF}"/>
                  </a:ext>
                </a:extLst>
              </p:cNvPr>
              <p:cNvCxnSpPr>
                <a:cxnSpLocks/>
                <a:stCxn id="12" idx="3"/>
                <a:endCxn id="13" idx="1"/>
              </p:cNvCxnSpPr>
              <p:nvPr/>
            </p:nvCxnSpPr>
            <p:spPr>
              <a:xfrm>
                <a:off x="3175935" y="4137228"/>
                <a:ext cx="1711226" cy="835"/>
              </a:xfrm>
              <a:prstGeom prst="straightConnector1">
                <a:avLst/>
              </a:prstGeom>
              <a:ln w="57150">
                <a:solidFill>
                  <a:srgbClr val="66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38916FD-3899-1641-AA08-986B8A426E37}"/>
                  </a:ext>
                </a:extLst>
              </p:cNvPr>
              <p:cNvSpPr txBox="1"/>
              <p:nvPr/>
            </p:nvSpPr>
            <p:spPr>
              <a:xfrm>
                <a:off x="3712441" y="3788363"/>
                <a:ext cx="384106" cy="246221"/>
              </a:xfrm>
              <a:prstGeom prst="rect">
                <a:avLst/>
              </a:prstGeom>
              <a:noFill/>
            </p:spPr>
            <p:txBody>
              <a:bodyPr wrap="none" lIns="0" tIns="0" rIns="0" bIns="0" rtlCol="0" anchor="ctr" anchorCtr="0">
                <a:spAutoFit/>
              </a:bodyPr>
              <a:lstStyle/>
              <a:p>
                <a:r>
                  <a:rPr lang="en-US" sz="1600" b="1" kern="0" dirty="0">
                    <a:solidFill>
                      <a:srgbClr val="CC00FF"/>
                    </a:solidFill>
                    <a:latin typeface="Times New Roman" panose="02020603050405020304" pitchFamily="18" charset="0"/>
                    <a:ea typeface="굴림" pitchFamily="50" charset="-127"/>
                    <a:cs typeface="Times New Roman" panose="02020603050405020304" pitchFamily="18" charset="0"/>
                  </a:rPr>
                  <a:t>Link 4</a:t>
                </a:r>
              </a:p>
            </p:txBody>
          </p:sp>
        </p:grpSp>
        <p:sp>
          <p:nvSpPr>
            <p:cNvPr id="22" name="TextBox 21">
              <a:extLst>
                <a:ext uri="{FF2B5EF4-FFF2-40B4-BE49-F238E27FC236}">
                  <a16:creationId xmlns:a16="http://schemas.microsoft.com/office/drawing/2014/main" id="{BDEE1176-D30D-3E4C-BE0D-0715AE344AA6}"/>
                </a:ext>
              </a:extLst>
            </p:cNvPr>
            <p:cNvSpPr txBox="1"/>
            <p:nvPr/>
          </p:nvSpPr>
          <p:spPr>
            <a:xfrm>
              <a:off x="3119280" y="2261467"/>
              <a:ext cx="1468348" cy="246221"/>
            </a:xfrm>
            <a:prstGeom prst="rect">
              <a:avLst/>
            </a:prstGeom>
            <a:noFill/>
          </p:spPr>
          <p:txBody>
            <a:bodyPr wrap="square" lIns="0" tIns="0" rIns="0" bIns="0" rtlCol="0" anchor="ctr" anchorCtr="0">
              <a:spAutoFit/>
            </a:bodyPr>
            <a:lstStyle/>
            <a:p>
              <a:pPr algn="ctr"/>
              <a:r>
                <a:rPr lang="en-US" sz="1600" b="1" kern="0" dirty="0">
                  <a:solidFill>
                    <a:srgbClr val="CC6600"/>
                  </a:solidFill>
                  <a:latin typeface="Times New Roman" panose="02020603050405020304" pitchFamily="18" charset="0"/>
                  <a:ea typeface="굴림" pitchFamily="50" charset="-127"/>
                  <a:cs typeface="Times New Roman" panose="02020603050405020304" pitchFamily="18" charset="0"/>
                </a:rPr>
                <a:t>External validity</a:t>
              </a:r>
            </a:p>
          </p:txBody>
        </p:sp>
        <p:sp>
          <p:nvSpPr>
            <p:cNvPr id="23" name="TextBox 22">
              <a:extLst>
                <a:ext uri="{FF2B5EF4-FFF2-40B4-BE49-F238E27FC236}">
                  <a16:creationId xmlns:a16="http://schemas.microsoft.com/office/drawing/2014/main" id="{E6C238C9-62DE-A041-99B2-5834D762F3B3}"/>
                </a:ext>
              </a:extLst>
            </p:cNvPr>
            <p:cNvSpPr txBox="1"/>
            <p:nvPr/>
          </p:nvSpPr>
          <p:spPr>
            <a:xfrm>
              <a:off x="3179241" y="4224057"/>
              <a:ext cx="1692707" cy="492443"/>
            </a:xfrm>
            <a:prstGeom prst="rect">
              <a:avLst/>
            </a:prstGeom>
            <a:noFill/>
          </p:spPr>
          <p:txBody>
            <a:bodyPr wrap="square" lIns="0" tIns="0" rIns="0" bIns="0" rtlCol="0" anchor="ctr" anchorCtr="0">
              <a:spAutoFit/>
            </a:bodyPr>
            <a:lstStyle/>
            <a:p>
              <a:pPr algn="ctr"/>
              <a:r>
                <a:rPr lang="en-US" sz="1600" b="1" kern="0" dirty="0">
                  <a:solidFill>
                    <a:srgbClr val="CC6600"/>
                  </a:solidFill>
                  <a:latin typeface="Times New Roman" panose="02020603050405020304" pitchFamily="18" charset="0"/>
                  <a:ea typeface="굴림" pitchFamily="50" charset="-127"/>
                  <a:cs typeface="Times New Roman" panose="02020603050405020304" pitchFamily="18" charset="0"/>
                </a:rPr>
                <a:t>Statistical conclusion validity</a:t>
              </a:r>
            </a:p>
          </p:txBody>
        </p:sp>
        <p:sp>
          <p:nvSpPr>
            <p:cNvPr id="25" name="TextBox 24">
              <a:extLst>
                <a:ext uri="{FF2B5EF4-FFF2-40B4-BE49-F238E27FC236}">
                  <a16:creationId xmlns:a16="http://schemas.microsoft.com/office/drawing/2014/main" id="{6EB9C8A9-4D74-F243-A2CD-49C0107143F2}"/>
                </a:ext>
              </a:extLst>
            </p:cNvPr>
            <p:cNvSpPr txBox="1"/>
            <p:nvPr/>
          </p:nvSpPr>
          <p:spPr>
            <a:xfrm>
              <a:off x="5108757" y="2824575"/>
              <a:ext cx="954640" cy="492443"/>
            </a:xfrm>
            <a:prstGeom prst="rect">
              <a:avLst/>
            </a:prstGeom>
            <a:noFill/>
          </p:spPr>
          <p:txBody>
            <a:bodyPr wrap="square" lIns="0" tIns="0" rIns="0" bIns="0" rtlCol="0" anchor="ctr" anchorCtr="0">
              <a:spAutoFit/>
            </a:bodyPr>
            <a:lstStyle/>
            <a:p>
              <a:pPr algn="r"/>
              <a:r>
                <a:rPr lang="en-US" sz="1600" b="1" kern="0" dirty="0">
                  <a:solidFill>
                    <a:srgbClr val="CC6600"/>
                  </a:solidFill>
                  <a:latin typeface="Times New Roman" panose="02020603050405020304" pitchFamily="18" charset="0"/>
                  <a:ea typeface="굴림" pitchFamily="50" charset="-127"/>
                  <a:cs typeface="Times New Roman" panose="02020603050405020304" pitchFamily="18" charset="0"/>
                </a:rPr>
                <a:t>Construct validity</a:t>
              </a:r>
            </a:p>
          </p:txBody>
        </p:sp>
        <p:sp>
          <p:nvSpPr>
            <p:cNvPr id="26" name="TextBox 25">
              <a:extLst>
                <a:ext uri="{FF2B5EF4-FFF2-40B4-BE49-F238E27FC236}">
                  <a16:creationId xmlns:a16="http://schemas.microsoft.com/office/drawing/2014/main" id="{DB8E6E23-0A2A-8C45-ACAD-54C4262BC3C5}"/>
                </a:ext>
              </a:extLst>
            </p:cNvPr>
            <p:cNvSpPr txBox="1"/>
            <p:nvPr/>
          </p:nvSpPr>
          <p:spPr>
            <a:xfrm>
              <a:off x="2031432" y="2824575"/>
              <a:ext cx="954640" cy="492443"/>
            </a:xfrm>
            <a:prstGeom prst="rect">
              <a:avLst/>
            </a:prstGeom>
            <a:noFill/>
          </p:spPr>
          <p:txBody>
            <a:bodyPr wrap="square" lIns="0" tIns="0" rIns="0" bIns="0" rtlCol="0" anchor="ctr" anchorCtr="0">
              <a:spAutoFit/>
            </a:bodyPr>
            <a:lstStyle/>
            <a:p>
              <a:r>
                <a:rPr lang="en-US" sz="1600" b="1" kern="0" dirty="0">
                  <a:solidFill>
                    <a:srgbClr val="CC6600"/>
                  </a:solidFill>
                  <a:latin typeface="Times New Roman" panose="02020603050405020304" pitchFamily="18" charset="0"/>
                  <a:ea typeface="굴림" pitchFamily="50" charset="-127"/>
                  <a:cs typeface="Times New Roman" panose="02020603050405020304" pitchFamily="18" charset="0"/>
                </a:rPr>
                <a:t>Construct validity</a:t>
              </a:r>
            </a:p>
          </p:txBody>
        </p:sp>
      </p:grpSp>
      <p:cxnSp>
        <p:nvCxnSpPr>
          <p:cNvPr id="44" name="Straight Arrow Connector 43">
            <a:extLst>
              <a:ext uri="{FF2B5EF4-FFF2-40B4-BE49-F238E27FC236}">
                <a16:creationId xmlns:a16="http://schemas.microsoft.com/office/drawing/2014/main" id="{C4C979FC-9CE3-2749-8345-A24DC7B3FF7B}"/>
              </a:ext>
            </a:extLst>
          </p:cNvPr>
          <p:cNvCxnSpPr/>
          <p:nvPr/>
        </p:nvCxnSpPr>
        <p:spPr>
          <a:xfrm>
            <a:off x="8905984" y="2564723"/>
            <a:ext cx="0" cy="1056754"/>
          </a:xfrm>
          <a:prstGeom prst="straightConnector1">
            <a:avLst/>
          </a:prstGeom>
          <a:ln w="57150">
            <a:solidFill>
              <a:srgbClr val="66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6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796390"/>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Dimensions Part 1: segment reporting quality </a:t>
            </a:r>
          </a:p>
          <a:p>
            <a:pPr lvl="1">
              <a:lnSpc>
                <a:spcPts val="2700"/>
              </a:lnSpc>
              <a:spcBef>
                <a:spcPts val="200"/>
              </a:spcBef>
            </a:pPr>
            <a:r>
              <a:rPr lang="en-US" dirty="0">
                <a:latin typeface="Times New Roman" panose="02020603050405020304" pitchFamily="18" charset="0"/>
                <a:cs typeface="Times New Roman" panose="02020603050405020304" pitchFamily="18" charset="0"/>
              </a:rPr>
              <a:t>The average number of missing values of segment raw financial variable </a:t>
            </a:r>
          </a:p>
          <a:p>
            <a:pPr lvl="1">
              <a:lnSpc>
                <a:spcPts val="2700"/>
              </a:lnSpc>
              <a:spcBef>
                <a:spcPts val="200"/>
              </a:spcBef>
            </a:pPr>
            <a:r>
              <a:rPr lang="en-US" dirty="0">
                <a:latin typeface="Times New Roman" panose="02020603050405020304" pitchFamily="18" charset="0"/>
                <a:cs typeface="Times New Roman" panose="02020603050405020304" pitchFamily="18" charset="0"/>
              </a:rPr>
              <a:t>The change in the reportable segment</a:t>
            </a:r>
          </a:p>
          <a:p>
            <a:pPr lvl="1">
              <a:lnSpc>
                <a:spcPts val="2700"/>
              </a:lnSpc>
              <a:spcBef>
                <a:spcPts val="200"/>
              </a:spcBef>
            </a:pPr>
            <a:r>
              <a:rPr lang="en-US" dirty="0">
                <a:latin typeface="Times New Roman" panose="02020603050405020304" pitchFamily="18" charset="0"/>
                <a:cs typeface="Times New Roman" panose="02020603050405020304" pitchFamily="18" charset="0"/>
              </a:rPr>
              <a:t>Allocation of expenses and costs to corporate/other (</a:t>
            </a:r>
            <a:r>
              <a:rPr lang="en-US" dirty="0" err="1">
                <a:latin typeface="Times New Roman" panose="02020603050405020304" pitchFamily="18" charset="0"/>
                <a:cs typeface="Times New Roman" panose="02020603050405020304" pitchFamily="18" charset="0"/>
              </a:rPr>
              <a:t>Lail</a:t>
            </a:r>
            <a:r>
              <a:rPr lang="en-US" dirty="0">
                <a:latin typeface="Times New Roman" panose="02020603050405020304" pitchFamily="18" charset="0"/>
                <a:cs typeface="Times New Roman" panose="02020603050405020304" pitchFamily="18" charset="0"/>
              </a:rPr>
              <a:t> et al., 2014 )</a:t>
            </a:r>
            <a:endParaRPr lang="en-US" dirty="0">
              <a:highlight>
                <a:srgbClr val="FFFF00"/>
              </a:highlight>
              <a:latin typeface="Times New Roman" panose="02020603050405020304" pitchFamily="18" charset="0"/>
              <a:cs typeface="Times New Roman" panose="02020603050405020304" pitchFamily="18" charset="0"/>
            </a:endParaRPr>
          </a:p>
          <a:p>
            <a:pPr lvl="1">
              <a:lnSpc>
                <a:spcPts val="2700"/>
              </a:lnSpc>
              <a:spcBef>
                <a:spcPts val="200"/>
              </a:spcBef>
            </a:pPr>
            <a:endParaRPr lang="en-US" sz="1800" dirty="0">
              <a:latin typeface="Times New Roman" panose="02020603050405020304" pitchFamily="18" charset="0"/>
              <a:cs typeface="Times New Roman" panose="02020603050405020304" pitchFamily="18" charset="0"/>
            </a:endParaRPr>
          </a:p>
          <a:p>
            <a:pPr>
              <a:lnSpc>
                <a:spcPts val="2700"/>
              </a:lnSpc>
              <a:spcBef>
                <a:spcPts val="200"/>
              </a:spcBef>
            </a:pPr>
            <a:r>
              <a:rPr lang="en-US" dirty="0">
                <a:latin typeface="Times New Roman" panose="02020603050405020304" pitchFamily="18" charset="0"/>
                <a:cs typeface="Times New Roman" panose="02020603050405020304" pitchFamily="18" charset="0"/>
              </a:rPr>
              <a:t>Dimensions Part 2: segment level financial information</a:t>
            </a:r>
          </a:p>
          <a:p>
            <a:pPr lvl="1">
              <a:lnSpc>
                <a:spcPts val="2700"/>
              </a:lnSpc>
              <a:spcBef>
                <a:spcPts val="200"/>
              </a:spcBef>
            </a:pPr>
            <a:r>
              <a:rPr lang="en-US" dirty="0">
                <a:latin typeface="Times New Roman" panose="02020603050405020304" pitchFamily="18" charset="0"/>
                <a:cs typeface="Times New Roman" panose="02020603050405020304" pitchFamily="18" charset="0"/>
              </a:rPr>
              <a:t>Financial ratios and raw financial variables </a:t>
            </a:r>
          </a:p>
          <a:p>
            <a:pPr lvl="1">
              <a:lnSpc>
                <a:spcPts val="2700"/>
              </a:lnSpc>
              <a:spcBef>
                <a:spcPts val="200"/>
              </a:spcBef>
            </a:pPr>
            <a:r>
              <a:rPr lang="en-US" dirty="0" err="1">
                <a:latin typeface="Times New Roman" panose="02020603050405020304" pitchFamily="18" charset="0"/>
                <a:cs typeface="Times New Roman" panose="02020603050405020304" pitchFamily="18" charset="0"/>
              </a:rPr>
              <a:t>Winsorize</a:t>
            </a:r>
            <a:r>
              <a:rPr lang="en-US" dirty="0">
                <a:latin typeface="Times New Roman" panose="02020603050405020304" pitchFamily="18" charset="0"/>
                <a:cs typeface="Times New Roman" panose="02020603050405020304" pitchFamily="18" charset="0"/>
              </a:rPr>
              <a:t> and Calculate std from segment industry peer average</a:t>
            </a: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Take the maximum std from all segments</a:t>
            </a:r>
            <a:endParaRPr lang="en-US" altLang="zh-CN" dirty="0">
              <a:highlight>
                <a:srgbClr val="FFFF00"/>
              </a:highlight>
              <a:latin typeface="Times New Roman" panose="02020603050405020304" pitchFamily="18" charset="0"/>
              <a:cs typeface="Times New Roman" panose="02020603050405020304" pitchFamily="18" charset="0"/>
            </a:endParaRPr>
          </a:p>
          <a:p>
            <a:pPr marL="596646" lvl="1" indent="0">
              <a:lnSpc>
                <a:spcPts val="2700"/>
              </a:lnSpc>
              <a:spcBef>
                <a:spcPts val="200"/>
              </a:spcBef>
              <a:buNone/>
            </a:pPr>
            <a:endParaRPr lang="en-US" sz="3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3200" b="1" dirty="0">
              <a:solidFill>
                <a:sysClr val="windowText" lastClr="000000"/>
              </a:solidFill>
              <a:latin typeface="Times New Roman" panose="02020603050405020304" pitchFamily="18" charset="0"/>
              <a:cs typeface="Times New Roman" panose="02020603050405020304" pitchFamily="18" charset="0"/>
            </a:endParaRPr>
          </a:p>
          <a:p>
            <a:pPr marL="596646" lvl="1" indent="0">
              <a:lnSpc>
                <a:spcPts val="2700"/>
              </a:lnSpc>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6</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Operationalized independent variable  </a:t>
            </a:r>
            <a:endParaRPr lang="en-US" sz="4800"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pic>
        <p:nvPicPr>
          <p:cNvPr id="3" name="Picture 2" descr="Text&#10;&#10;Description automatically generated">
            <a:extLst>
              <a:ext uri="{FF2B5EF4-FFF2-40B4-BE49-F238E27FC236}">
                <a16:creationId xmlns:a16="http://schemas.microsoft.com/office/drawing/2014/main" id="{CF0362DF-652C-C3DF-C2C4-E3343D2D950A}"/>
              </a:ext>
            </a:extLst>
          </p:cNvPr>
          <p:cNvPicPr>
            <a:picLocks noChangeAspect="1"/>
          </p:cNvPicPr>
          <p:nvPr/>
        </p:nvPicPr>
        <p:blipFill rotWithShape="1">
          <a:blip r:embed="rId4">
            <a:extLst>
              <a:ext uri="{28A0092B-C50C-407E-A947-70E740481C1C}">
                <a14:useLocalDpi xmlns:a14="http://schemas.microsoft.com/office/drawing/2010/main" val="0"/>
              </a:ext>
            </a:extLst>
          </a:blip>
          <a:srcRect t="28050"/>
          <a:stretch/>
        </p:blipFill>
        <p:spPr>
          <a:xfrm>
            <a:off x="6914231" y="4723469"/>
            <a:ext cx="4998927" cy="1892799"/>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C6194DCB-AEA3-7FE3-ED35-18884CBE32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231" y="4182688"/>
            <a:ext cx="3807933" cy="471876"/>
          </a:xfrm>
          <a:prstGeom prst="rect">
            <a:avLst/>
          </a:prstGeom>
        </p:spPr>
      </p:pic>
    </p:spTree>
    <p:extLst>
      <p:ext uri="{BB962C8B-B14F-4D97-AF65-F5344CB8AC3E}">
        <p14:creationId xmlns:p14="http://schemas.microsoft.com/office/powerpoint/2010/main" val="171716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910712"/>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457200" indent="-457200">
              <a:lnSpc>
                <a:spcPts val="2700"/>
              </a:lnSpc>
              <a:spcBef>
                <a:spcPts val="200"/>
              </a:spcBef>
              <a:buFont typeface="+mj-lt"/>
              <a:buAutoNum type="arabicPeriod"/>
            </a:pPr>
            <a:endParaRPr lang="en-US" altLang="zh-CN" sz="1800" dirty="0">
              <a:latin typeface="Times New Roman" panose="02020603050405020304" pitchFamily="18" charset="0"/>
              <a:cs typeface="Times New Roman" panose="02020603050405020304" pitchFamily="18" charset="0"/>
            </a:endParaRPr>
          </a:p>
          <a:p>
            <a:pPr marL="0" indent="0">
              <a:lnSpc>
                <a:spcPts val="2700"/>
              </a:lnSpc>
              <a:spcBef>
                <a:spcPts val="200"/>
              </a:spcBef>
              <a:buNone/>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startAt="3"/>
            </a:pPr>
            <a:r>
              <a:rPr lang="en-US" altLang="zh-CN" sz="1800" dirty="0">
                <a:latin typeface="Times New Roman" panose="02020603050405020304" pitchFamily="18" charset="0"/>
                <a:cs typeface="Times New Roman" panose="02020603050405020304" pitchFamily="18" charset="0"/>
              </a:rPr>
              <a:t>Likewise, segment information is quite crude. Firms only choose selected line items – not a full balance sheet or income statement. There are likely many costs at the corporate level that they do not allocate to specific segments. The corporate-level (unallocated costs that are not split up segment by segment) could be important sources of earnings management or misstatement. </a:t>
            </a:r>
          </a:p>
          <a:p>
            <a:pPr lvl="1">
              <a:lnSpc>
                <a:spcPts val="2700"/>
              </a:lnSpc>
              <a:spcBef>
                <a:spcPts val="200"/>
              </a:spcBef>
            </a:pPr>
            <a:r>
              <a:rPr lang="en-US" altLang="zh-CN" sz="1600" dirty="0">
                <a:latin typeface="Times New Roman" panose="02020603050405020304" pitchFamily="18" charset="0"/>
                <a:cs typeface="Times New Roman" panose="02020603050405020304" pitchFamily="18" charset="0"/>
              </a:rPr>
              <a:t>Segment information is essential for assessing firm performance. The quality and informativeness of voluntary disclosure deserve an empirical test. We use both raw financial variables and financial ratios to make the most use of existing data.</a:t>
            </a:r>
          </a:p>
          <a:p>
            <a:pPr lvl="1">
              <a:lnSpc>
                <a:spcPts val="2700"/>
              </a:lnSpc>
              <a:spcBef>
                <a:spcPts val="200"/>
              </a:spcBef>
            </a:pPr>
            <a:r>
              <a:rPr lang="en-US" altLang="zh-CN" sz="1600" dirty="0">
                <a:latin typeface="Times New Roman" panose="02020603050405020304" pitchFamily="18" charset="0"/>
                <a:cs typeface="Times New Roman" panose="02020603050405020304" pitchFamily="18" charset="0"/>
              </a:rPr>
              <a:t>We focus first on reporting quality indicators. Second on financial information, in terms of the deviation from virtual pure player peers</a:t>
            </a:r>
          </a:p>
          <a:p>
            <a:pPr lvl="1">
              <a:lnSpc>
                <a:spcPts val="2700"/>
              </a:lnSpc>
              <a:spcBef>
                <a:spcPts val="200"/>
              </a:spcBef>
            </a:pPr>
            <a:r>
              <a:rPr lang="en-US" altLang="zh-CN" sz="1600" dirty="0">
                <a:latin typeface="Times New Roman" panose="02020603050405020304" pitchFamily="18" charset="0"/>
                <a:cs typeface="Times New Roman" panose="02020603050405020304" pitchFamily="18" charset="0"/>
              </a:rPr>
              <a:t>We use allocation of costs and expenses to corporate/other segment to account for managers taking advantage of vague cost allocation requirements. </a:t>
            </a:r>
          </a:p>
          <a:p>
            <a:pPr marL="457200" indent="-457200">
              <a:lnSpc>
                <a:spcPts val="2700"/>
              </a:lnSpc>
              <a:spcBef>
                <a:spcPts val="200"/>
              </a:spcBef>
              <a:buFont typeface="+mj-lt"/>
              <a:buAutoNum type="arabicPeriod" startAt="3"/>
            </a:pPr>
            <a:endParaRPr lang="en-US" altLang="zh-CN" sz="1800" dirty="0">
              <a:latin typeface="Times New Roman" panose="02020603050405020304" pitchFamily="18" charset="0"/>
              <a:cs typeface="Times New Roman" panose="02020603050405020304" pitchFamily="18" charset="0"/>
            </a:endParaRPr>
          </a:p>
          <a:p>
            <a:pPr marL="457200" indent="-457200">
              <a:lnSpc>
                <a:spcPts val="2700"/>
              </a:lnSpc>
              <a:spcBef>
                <a:spcPts val="200"/>
              </a:spcBef>
              <a:buFont typeface="+mj-lt"/>
              <a:buAutoNum type="arabicPeriod" startAt="3"/>
            </a:pPr>
            <a:endParaRPr lang="en-US" altLang="zh-CN" sz="18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7</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sz="3200" cap="small" dirty="0"/>
              <a:t>Discussion point - methodology </a:t>
            </a: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352430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796390"/>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sz="2400"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Data source: business segment reporting from 2000-2016 from </a:t>
            </a:r>
            <a:r>
              <a:rPr lang="en-US" altLang="zh-CN" dirty="0" err="1">
                <a:latin typeface="Times New Roman" panose="02020603050405020304" pitchFamily="18" charset="0"/>
                <a:cs typeface="Times New Roman" panose="02020603050405020304" pitchFamily="18" charset="0"/>
              </a:rPr>
              <a:t>Compustat</a:t>
            </a: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r>
              <a:rPr lang="en-US" altLang="zh-CN" dirty="0">
                <a:latin typeface="Times New Roman" panose="02020603050405020304" pitchFamily="18" charset="0"/>
                <a:cs typeface="Times New Roman" panose="02020603050405020304" pitchFamily="18" charset="0"/>
              </a:rPr>
              <a:t>Preprocessing: </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Dropping firm-year observation without CIK number and SIC code</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Set segment-level SIC code to two digits to ensure a reasonable sample size for each segment industry group</a:t>
            </a:r>
          </a:p>
          <a:p>
            <a:pPr lvl="1">
              <a:lnSpc>
                <a:spcPts val="2700"/>
              </a:lnSpc>
              <a:spcBef>
                <a:spcPts val="200"/>
              </a:spcBef>
            </a:pPr>
            <a:r>
              <a:rPr lang="en-US" altLang="zh-CN" dirty="0">
                <a:latin typeface="Times New Roman" panose="02020603050405020304" pitchFamily="18" charset="0"/>
                <a:cs typeface="Times New Roman" panose="02020603050405020304" pitchFamily="18" charset="0"/>
              </a:rPr>
              <a:t>Missing value (missing reason: non-existent; not available yet; not applicable) </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Drop the attribute and drop observations (Introduce some kind of bias in the model that is least intrusive )</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mpute missing values for the continuous variable (</a:t>
            </a:r>
            <a:r>
              <a:rPr lang="en-US" altLang="zh-CN" dirty="0">
                <a:latin typeface="Times New Roman" panose="02020603050405020304" pitchFamily="18" charset="0"/>
                <a:cs typeface="Times New Roman" panose="02020603050405020304" pitchFamily="18" charset="0"/>
              </a:rPr>
              <a:t>imputation with mean or based on other attributes or </a:t>
            </a:r>
            <a:r>
              <a:rPr lang="en-US" dirty="0">
                <a:latin typeface="Times New Roman" panose="02020603050405020304" pitchFamily="18" charset="0"/>
                <a:cs typeface="Times New Roman" panose="02020603050405020304" pitchFamily="18" charset="0"/>
              </a:rPr>
              <a:t>Last observation carried forward (LOCF) </a:t>
            </a:r>
            <a:r>
              <a:rPr lang="en-US" altLang="zh-CN" dirty="0">
                <a:latin typeface="Times New Roman" panose="02020603050405020304" pitchFamily="18" charset="0"/>
                <a:cs typeface="Times New Roman" panose="02020603050405020304" pitchFamily="18" charset="0"/>
              </a:rPr>
              <a:t>)</a:t>
            </a:r>
          </a:p>
          <a:p>
            <a:pPr lvl="2">
              <a:lnSpc>
                <a:spcPts val="2700"/>
              </a:lnSpc>
              <a:spcBef>
                <a:spcPts val="200"/>
              </a:spcBef>
            </a:pPr>
            <a:r>
              <a:rPr lang="en-US" altLang="zh-CN" dirty="0">
                <a:latin typeface="Times New Roman" panose="02020603050405020304" pitchFamily="18" charset="0"/>
                <a:cs typeface="Times New Roman" panose="02020603050405020304" pitchFamily="18" charset="0"/>
              </a:rPr>
              <a:t>The number of missing values as a new indicator</a:t>
            </a:r>
            <a:endParaRPr lang="en-US" dirty="0">
              <a:latin typeface="Times New Roman" panose="02020603050405020304" pitchFamily="18" charset="0"/>
              <a:cs typeface="Times New Roman" panose="02020603050405020304" pitchFamily="18" charset="0"/>
            </a:endParaRPr>
          </a:p>
          <a:p>
            <a:pPr lvl="2">
              <a:lnSpc>
                <a:spcPts val="2700"/>
              </a:lnSpc>
              <a:spcBef>
                <a:spcPts val="200"/>
              </a:spcBef>
            </a:pPr>
            <a:r>
              <a:rPr lang="en-US" dirty="0">
                <a:latin typeface="Times New Roman" panose="02020603050405020304" pitchFamily="18" charset="0"/>
                <a:cs typeface="Times New Roman" panose="02020603050405020304" pitchFamily="18" charset="0"/>
              </a:rPr>
              <a:t>Using Algorithms that support missing values (</a:t>
            </a:r>
            <a:r>
              <a:rPr lang="en-US" dirty="0" err="1">
                <a:latin typeface="Times New Roman" panose="02020603050405020304" pitchFamily="18" charset="0"/>
                <a:cs typeface="Times New Roman" panose="02020603050405020304" pitchFamily="18" charset="0"/>
              </a:rPr>
              <a:t>RandomForest</a:t>
            </a:r>
            <a:r>
              <a:rPr lang="en-US" dirty="0">
                <a:latin typeface="Times New Roman" panose="02020603050405020304" pitchFamily="18" charset="0"/>
                <a:cs typeface="Times New Roman" panose="02020603050405020304" pitchFamily="18" charset="0"/>
              </a:rPr>
              <a:t> )</a:t>
            </a: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a:lnSpc>
                <a:spcPts val="2700"/>
              </a:lnSpc>
              <a:spcBef>
                <a:spcPts val="200"/>
              </a:spcBef>
            </a:pPr>
            <a:endParaRPr lang="en-US" altLang="zh-CN" dirty="0">
              <a:latin typeface="Times New Roman" panose="02020603050405020304" pitchFamily="18" charset="0"/>
              <a:cs typeface="Times New Roman" panose="02020603050405020304" pitchFamily="18" charset="0"/>
            </a:endParaRPr>
          </a:p>
          <a:p>
            <a:pPr lvl="1">
              <a:lnSpc>
                <a:spcPts val="2700"/>
              </a:lnSpc>
              <a:spcBef>
                <a:spcPts val="200"/>
              </a:spcBef>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8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8</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Sample and data processing</a:t>
            </a:r>
          </a:p>
          <a:p>
            <a:pPr fontAlgn="base"/>
            <a:endParaRPr lang="en-US" sz="2800" dirty="0"/>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spTree>
    <p:extLst>
      <p:ext uri="{BB962C8B-B14F-4D97-AF65-F5344CB8AC3E}">
        <p14:creationId xmlns:p14="http://schemas.microsoft.com/office/powerpoint/2010/main" val="354525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DAC167-80EF-3B44-91E3-430CA7E8F219}"/>
              </a:ext>
            </a:extLst>
          </p:cNvPr>
          <p:cNvSpPr txBox="1">
            <a:spLocks/>
          </p:cNvSpPr>
          <p:nvPr/>
        </p:nvSpPr>
        <p:spPr>
          <a:xfrm>
            <a:off x="737717" y="796390"/>
            <a:ext cx="10896600" cy="6366197"/>
          </a:xfrm>
          <a:prstGeom prst="rect">
            <a:avLst/>
          </a:prstGeom>
        </p:spPr>
        <p:txBody>
          <a:bodyPr vert="horz" lIns="0" tIns="0" rIns="0" bIns="0" rtlCol="0">
            <a:noAutofit/>
          </a:bodyPr>
          <a:lstStyle>
            <a:lvl1pPr marL="256032" indent="-256032" algn="l" defTabSz="914400" rtl="0" eaLnBrk="1" latinLnBrk="0" hangingPunct="1">
              <a:spcBef>
                <a:spcPts val="6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lvl="1">
              <a:spcBef>
                <a:spcPts val="200"/>
              </a:spcBef>
            </a:pPr>
            <a:endParaRPr lang="en-US" altLang="zh-CN" dirty="0">
              <a:latin typeface="Times New Roman" panose="02020603050405020304" pitchFamily="18" charset="0"/>
              <a:cs typeface="Times New Roman" panose="02020603050405020304" pitchFamily="18" charset="0"/>
            </a:endParaRPr>
          </a:p>
          <a:p>
            <a:pPr>
              <a:lnSpc>
                <a:spcPts val="3200"/>
              </a:lnSpc>
              <a:spcBef>
                <a:spcPts val="200"/>
              </a:spcBef>
            </a:pPr>
            <a:r>
              <a:rPr lang="en-US" dirty="0">
                <a:latin typeface="Times New Roman" panose="02020603050405020304" pitchFamily="18" charset="0"/>
                <a:cs typeface="Times New Roman" panose="02020603050405020304" pitchFamily="18" charset="0"/>
              </a:rPr>
              <a:t>Dimensions Part 1 – firm-level </a:t>
            </a:r>
            <a:endParaRPr lang="en-US" sz="1000" dirty="0">
              <a:latin typeface="Times New Roman" panose="02020603050405020304" pitchFamily="18" charset="0"/>
              <a:cs typeface="Times New Roman" panose="02020603050405020304" pitchFamily="18" charset="0"/>
            </a:endParaRPr>
          </a:p>
          <a:p>
            <a:pPr>
              <a:spcBef>
                <a:spcPts val="200"/>
              </a:spcBef>
            </a:pPr>
            <a:r>
              <a:rPr lang="en-US" dirty="0">
                <a:latin typeface="Times New Roman" panose="02020603050405020304" pitchFamily="18" charset="0"/>
                <a:cs typeface="Times New Roman" panose="02020603050405020304" pitchFamily="18" charset="0"/>
              </a:rPr>
              <a:t>Dimensions Part 2 –take segment-level mean and transform to firm-level</a:t>
            </a:r>
          </a:p>
          <a:p>
            <a:pPr>
              <a:spcBef>
                <a:spcPts val="200"/>
              </a:spcBef>
            </a:pPr>
            <a:r>
              <a:rPr lang="en-US" dirty="0">
                <a:latin typeface="Times New Roman" panose="02020603050405020304" pitchFamily="18" charset="0"/>
                <a:cs typeface="Times New Roman" panose="02020603050405020304" pitchFamily="18" charset="0"/>
              </a:rPr>
              <a:t>Concatenate part1, Part2 - firm-level </a:t>
            </a:r>
          </a:p>
          <a:p>
            <a:pPr>
              <a:spcBef>
                <a:spcPts val="200"/>
              </a:spcBef>
            </a:pPr>
            <a:r>
              <a:rPr lang="en-US" dirty="0">
                <a:latin typeface="Times New Roman" panose="02020603050405020304" pitchFamily="18" charset="0"/>
                <a:cs typeface="Times New Roman" panose="02020603050405020304" pitchFamily="18" charset="0"/>
              </a:rPr>
              <a:t>Concatenate with AAER data with CIK number</a:t>
            </a:r>
          </a:p>
          <a:p>
            <a:pPr lvl="1">
              <a:spcBef>
                <a:spcPts val="200"/>
              </a:spcBef>
            </a:pPr>
            <a:r>
              <a:rPr lang="en-US" dirty="0">
                <a:latin typeface="Times New Roman" panose="02020603050405020304" pitchFamily="18" charset="0"/>
                <a:cs typeface="Times New Roman" panose="02020603050405020304" pitchFamily="18" charset="0"/>
              </a:rPr>
              <a:t>Missing value processing</a:t>
            </a: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dirty="0">
              <a:latin typeface="Times New Roman" panose="02020603050405020304" pitchFamily="18" charset="0"/>
              <a:cs typeface="Times New Roman" panose="02020603050405020304" pitchFamily="18" charset="0"/>
            </a:endParaRPr>
          </a:p>
          <a:p>
            <a:pPr>
              <a:lnSpc>
                <a:spcPts val="2700"/>
              </a:lnSpc>
              <a:spcBef>
                <a:spcPts val="200"/>
              </a:spcBef>
            </a:pPr>
            <a:endParaRPr lang="en-US" sz="1600" dirty="0">
              <a:latin typeface="Times New Roman" panose="02020603050405020304" pitchFamily="18" charset="0"/>
              <a:cs typeface="Times New Roman" panose="02020603050405020304" pitchFamily="18" charset="0"/>
            </a:endParaRPr>
          </a:p>
          <a:p>
            <a:pPr>
              <a:lnSpc>
                <a:spcPts val="2700"/>
              </a:lnSpc>
              <a:spcBef>
                <a:spcPts val="200"/>
              </a:spcBef>
            </a:pPr>
            <a:endParaRPr lang="en-US" sz="32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3200" b="1" dirty="0">
              <a:solidFill>
                <a:sysClr val="windowText" lastClr="000000"/>
              </a:solidFill>
              <a:latin typeface="Times New Roman" panose="02020603050405020304" pitchFamily="18" charset="0"/>
              <a:cs typeface="Times New Roman" panose="02020603050405020304" pitchFamily="18" charset="0"/>
            </a:endParaRPr>
          </a:p>
          <a:p>
            <a:pPr marL="596646" lvl="1" indent="0">
              <a:lnSpc>
                <a:spcPts val="2700"/>
              </a:lnSpc>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marL="109728" indent="0">
              <a:spcBef>
                <a:spcPts val="200"/>
              </a:spcBef>
              <a:buNone/>
            </a:pPr>
            <a:endParaRPr lang="en-US" sz="28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b="1" dirty="0">
              <a:solidFill>
                <a:sysClr val="windowText" lastClr="000000"/>
              </a:solidFill>
              <a:latin typeface="Times New Roman" panose="02020603050405020304" pitchFamily="18" charset="0"/>
              <a:cs typeface="Times New Roman" panose="02020603050405020304" pitchFamily="18" charset="0"/>
            </a:endParaRPr>
          </a:p>
          <a:p>
            <a:pPr lvl="1">
              <a:lnSpc>
                <a:spcPts val="2700"/>
              </a:lnSpc>
              <a:spcBef>
                <a:spcPts val="200"/>
              </a:spcBef>
            </a:pPr>
            <a:endParaRPr lang="en-US" sz="24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14D9BD27-4C78-3A43-BF3C-281974939458}"/>
              </a:ext>
            </a:extLst>
          </p:cNvPr>
          <p:cNvSpPr>
            <a:spLocks noGrp="1"/>
          </p:cNvSpPr>
          <p:nvPr>
            <p:ph type="sldNum" sz="quarter" idx="12"/>
          </p:nvPr>
        </p:nvSpPr>
        <p:spPr/>
        <p:txBody>
          <a:bodyPr/>
          <a:lstStyle/>
          <a:p>
            <a:fld id="{949AE235-FD46-4D44-8AB9-22A91C32C60E}" type="slidenum">
              <a:rPr lang="en-US" smtClean="0">
                <a:latin typeface="Times New Roman" panose="02020603050405020304" pitchFamily="18" charset="0"/>
                <a:cs typeface="Times New Roman" panose="02020603050405020304" pitchFamily="18" charset="0"/>
              </a:rPr>
              <a:t>9</a:t>
            </a:fld>
            <a:endParaRPr lang="en-US"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D64A119-E406-0545-B2D3-2A4289243DB4}"/>
              </a:ext>
            </a:extLst>
          </p:cNvPr>
          <p:cNvSpPr txBox="1">
            <a:spLocks/>
          </p:cNvSpPr>
          <p:nvPr/>
        </p:nvSpPr>
        <p:spPr>
          <a:xfrm>
            <a:off x="737717" y="484976"/>
            <a:ext cx="11929180" cy="62282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a:lstStyle>
          <a:p>
            <a:pPr fontAlgn="base"/>
            <a:r>
              <a:rPr lang="en-US" cap="small" dirty="0"/>
              <a:t>Sample and data processing</a:t>
            </a:r>
          </a:p>
        </p:txBody>
      </p:sp>
      <p:pic>
        <p:nvPicPr>
          <p:cNvPr id="7" name="Picture 6" descr="Logo&#10;&#10;Description automatically generated with medium confidence">
            <a:extLst>
              <a:ext uri="{FF2B5EF4-FFF2-40B4-BE49-F238E27FC236}">
                <a16:creationId xmlns:a16="http://schemas.microsoft.com/office/drawing/2014/main" id="{489BF696-04AA-A944-A469-DB6048123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6974" y="59241"/>
            <a:ext cx="2105025" cy="851471"/>
          </a:xfrm>
          <a:prstGeom prst="rect">
            <a:avLst/>
          </a:prstGeom>
        </p:spPr>
      </p:pic>
      <p:pic>
        <p:nvPicPr>
          <p:cNvPr id="18" name="Picture 17" descr="Table&#10;&#10;Description automatically generated with medium confidence">
            <a:extLst>
              <a:ext uri="{FF2B5EF4-FFF2-40B4-BE49-F238E27FC236}">
                <a16:creationId xmlns:a16="http://schemas.microsoft.com/office/drawing/2014/main" id="{E7D2E938-F0A3-E591-D1E9-0005E481A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228" y="3127712"/>
            <a:ext cx="9655577" cy="3671047"/>
          </a:xfrm>
          <a:prstGeom prst="rect">
            <a:avLst/>
          </a:prstGeom>
        </p:spPr>
      </p:pic>
    </p:spTree>
    <p:extLst>
      <p:ext uri="{BB962C8B-B14F-4D97-AF65-F5344CB8AC3E}">
        <p14:creationId xmlns:p14="http://schemas.microsoft.com/office/powerpoint/2010/main" val="84792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3175"/>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81168</TotalTime>
  <Words>781</Words>
  <Application>Microsoft Office PowerPoint</Application>
  <PresentationFormat>Panorámica</PresentationFormat>
  <Paragraphs>176</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Calibri Light</vt:lpstr>
      <vt:lpstr>等线</vt:lpstr>
      <vt:lpstr>等线 Light</vt:lpstr>
      <vt:lpstr>굴림</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Peninsula Project Initial findings</dc:title>
  <dc:creator>YoonBen</dc:creator>
  <cp:lastModifiedBy>ESTEBAN BRAGADO, EVA</cp:lastModifiedBy>
  <cp:revision>599</cp:revision>
  <dcterms:created xsi:type="dcterms:W3CDTF">2020-12-26T14:22:04Z</dcterms:created>
  <dcterms:modified xsi:type="dcterms:W3CDTF">2023-04-21T10:58:38Z</dcterms:modified>
</cp:coreProperties>
</file>